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17"/>
  </p:notesMasterIdLst>
  <p:sldIdLst>
    <p:sldId id="2561" r:id="rId2"/>
    <p:sldId id="2563" r:id="rId3"/>
    <p:sldId id="2576" r:id="rId4"/>
    <p:sldId id="2566" r:id="rId5"/>
    <p:sldId id="2567" r:id="rId6"/>
    <p:sldId id="2577" r:id="rId7"/>
    <p:sldId id="2568" r:id="rId8"/>
    <p:sldId id="2569" r:id="rId9"/>
    <p:sldId id="2578" r:id="rId10"/>
    <p:sldId id="2570" r:id="rId11"/>
    <p:sldId id="2571" r:id="rId12"/>
    <p:sldId id="2573" r:id="rId13"/>
    <p:sldId id="2574" r:id="rId14"/>
    <p:sldId id="2575" r:id="rId15"/>
    <p:sldId id="25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ACD40C-EF55-B329-884D-B47F08198A4F}" v="393" dt="2025-12-09T02:14:38.030"/>
    <p1510:client id="{C555D05D-EE92-A8DB-D5AF-D3EB8F5A0E98}" v="46" dt="2025-12-09T02:30:10.982"/>
    <p1510:client id="{EAABDDDA-908D-1D21-10A2-CE7B1F636F68}" v="82" dt="2025-12-09T02:25:33.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C9228-7B42-4D27-B223-7FA5D2935C3B}" type="doc">
      <dgm:prSet loTypeId="urn:microsoft.com/office/officeart/2024/3/layout/verticalVisualTextBlock1" loCatId="Picture" qsTypeId="urn:microsoft.com/office/officeart/2005/8/quickstyle/simple4" qsCatId="simple" csTypeId="urn:microsoft.com/office/officeart/2005/8/colors/accent4_2" csCatId="accent4" phldr="1"/>
      <dgm:spPr/>
      <dgm:t>
        <a:bodyPr/>
        <a:lstStyle/>
        <a:p>
          <a:endParaRPr lang="en-US"/>
        </a:p>
      </dgm:t>
    </dgm:pt>
    <dgm:pt modelId="{999A6642-3EE7-4C9F-879D-E148742A69A4}">
      <dgm:prSet/>
      <dgm:spPr/>
      <dgm:t>
        <a:bodyPr/>
        <a:lstStyle/>
        <a:p>
          <a:pPr>
            <a:lnSpc>
              <a:spcPct val="100000"/>
            </a:lnSpc>
            <a:defRPr b="1"/>
          </a:pPr>
          <a:r>
            <a:rPr lang="en-US"/>
            <a:t>Project Success</a:t>
          </a:r>
        </a:p>
      </dgm:t>
    </dgm:pt>
    <dgm:pt modelId="{F6EAFE09-DA1B-491E-A32D-FE6F70E4C73C}" type="parTrans" cxnId="{21036513-8BD6-474F-8A4D-6B18A70E376F}">
      <dgm:prSet/>
      <dgm:spPr/>
      <dgm:t>
        <a:bodyPr/>
        <a:lstStyle/>
        <a:p>
          <a:endParaRPr lang="en-US"/>
        </a:p>
      </dgm:t>
    </dgm:pt>
    <dgm:pt modelId="{305542EE-D381-48F8-BA08-CE9BEEA969E0}" type="sibTrans" cxnId="{21036513-8BD6-474F-8A4D-6B18A70E376F}">
      <dgm:prSet/>
      <dgm:spPr/>
      <dgm:t>
        <a:bodyPr/>
        <a:lstStyle/>
        <a:p>
          <a:pPr>
            <a:lnSpc>
              <a:spcPct val="100000"/>
            </a:lnSpc>
            <a:defRPr b="1"/>
          </a:pPr>
          <a:endParaRPr lang="en-US"/>
        </a:p>
      </dgm:t>
    </dgm:pt>
    <dgm:pt modelId="{FA4D4949-6146-428A-BDC0-F68F2BE581F3}">
      <dgm:prSet/>
      <dgm:spPr/>
      <dgm:t>
        <a:bodyPr/>
        <a:lstStyle/>
        <a:p>
          <a:pPr>
            <a:lnSpc>
              <a:spcPct val="100000"/>
            </a:lnSpc>
          </a:pPr>
          <a:r>
            <a:rPr lang="en-US"/>
            <a:t>The system delivers robust functionality with secure, scalable architecture meeting institutional needs effectively.</a:t>
          </a:r>
        </a:p>
      </dgm:t>
    </dgm:pt>
    <dgm:pt modelId="{741B4241-43D7-490B-B154-7179E136D451}" type="parTrans" cxnId="{B4C880A3-7D55-4CF8-96FE-B86EFB021DDE}">
      <dgm:prSet/>
      <dgm:spPr/>
      <dgm:t>
        <a:bodyPr/>
        <a:lstStyle/>
        <a:p>
          <a:endParaRPr lang="en-US"/>
        </a:p>
      </dgm:t>
    </dgm:pt>
    <dgm:pt modelId="{C0B416CF-B6DE-47F1-9062-B730A7012DEF}" type="sibTrans" cxnId="{B4C880A3-7D55-4CF8-96FE-B86EFB021DDE}">
      <dgm:prSet/>
      <dgm:spPr/>
      <dgm:t>
        <a:bodyPr/>
        <a:lstStyle/>
        <a:p>
          <a:endParaRPr lang="en-US"/>
        </a:p>
      </dgm:t>
    </dgm:pt>
    <dgm:pt modelId="{AC8CDE4E-3341-4695-AA55-4246EBA8EF98}">
      <dgm:prSet/>
      <dgm:spPr/>
      <dgm:t>
        <a:bodyPr/>
        <a:lstStyle/>
        <a:p>
          <a:pPr>
            <a:lnSpc>
              <a:spcPct val="100000"/>
            </a:lnSpc>
            <a:defRPr b="1"/>
          </a:pPr>
          <a:r>
            <a:rPr lang="en-US"/>
            <a:t>User Experience Improvement</a:t>
          </a:r>
        </a:p>
      </dgm:t>
    </dgm:pt>
    <dgm:pt modelId="{87EE0DE1-8199-46CB-91D2-33722713B4F8}" type="parTrans" cxnId="{88661692-8A0E-41FA-964B-B5F5A01B8E71}">
      <dgm:prSet/>
      <dgm:spPr/>
      <dgm:t>
        <a:bodyPr/>
        <a:lstStyle/>
        <a:p>
          <a:endParaRPr lang="en-US"/>
        </a:p>
      </dgm:t>
    </dgm:pt>
    <dgm:pt modelId="{F60132AB-3E2D-4F5D-B996-95A4E9EF8855}" type="sibTrans" cxnId="{88661692-8A0E-41FA-964B-B5F5A01B8E71}">
      <dgm:prSet/>
      <dgm:spPr/>
      <dgm:t>
        <a:bodyPr/>
        <a:lstStyle/>
        <a:p>
          <a:pPr>
            <a:lnSpc>
              <a:spcPct val="100000"/>
            </a:lnSpc>
            <a:defRPr b="1"/>
          </a:pPr>
          <a:endParaRPr lang="en-US"/>
        </a:p>
      </dgm:t>
    </dgm:pt>
    <dgm:pt modelId="{FF959701-0CEB-45E6-B2EB-C21AAB1B75DA}">
      <dgm:prSet/>
      <dgm:spPr/>
      <dgm:t>
        <a:bodyPr/>
        <a:lstStyle/>
        <a:p>
          <a:pPr>
            <a:lnSpc>
              <a:spcPct val="100000"/>
            </a:lnSpc>
          </a:pPr>
          <a:r>
            <a:rPr lang="en-US"/>
            <a:t>The system enhances user experience and operational efficiency through streamlined course enrollment processes.</a:t>
          </a:r>
        </a:p>
      </dgm:t>
    </dgm:pt>
    <dgm:pt modelId="{453937CB-DC1D-4AFE-AB69-C951F8A670C0}" type="parTrans" cxnId="{24040412-96B0-4734-9D65-BF899CE80587}">
      <dgm:prSet/>
      <dgm:spPr/>
      <dgm:t>
        <a:bodyPr/>
        <a:lstStyle/>
        <a:p>
          <a:endParaRPr lang="en-US"/>
        </a:p>
      </dgm:t>
    </dgm:pt>
    <dgm:pt modelId="{CD411351-76D7-4BEF-B7B5-813393158ED3}" type="sibTrans" cxnId="{24040412-96B0-4734-9D65-BF899CE80587}">
      <dgm:prSet/>
      <dgm:spPr/>
      <dgm:t>
        <a:bodyPr/>
        <a:lstStyle/>
        <a:p>
          <a:endParaRPr lang="en-US"/>
        </a:p>
      </dgm:t>
    </dgm:pt>
    <dgm:pt modelId="{659984A7-21FB-4893-B033-182A029F8D64}">
      <dgm:prSet/>
      <dgm:spPr/>
      <dgm:t>
        <a:bodyPr/>
        <a:lstStyle/>
        <a:p>
          <a:pPr>
            <a:lnSpc>
              <a:spcPct val="100000"/>
            </a:lnSpc>
            <a:defRPr b="1"/>
          </a:pPr>
          <a:r>
            <a:rPr lang="en-US"/>
            <a:t>Future Enhancements</a:t>
          </a:r>
        </a:p>
      </dgm:t>
    </dgm:pt>
    <dgm:pt modelId="{6E39A884-0B27-4D86-A8ED-661728CCC4FE}" type="parTrans" cxnId="{C6F08A7E-4980-43F6-A472-E7DAB3951EB6}">
      <dgm:prSet/>
      <dgm:spPr/>
      <dgm:t>
        <a:bodyPr/>
        <a:lstStyle/>
        <a:p>
          <a:endParaRPr lang="en-US"/>
        </a:p>
      </dgm:t>
    </dgm:pt>
    <dgm:pt modelId="{3EA34989-53B3-4106-A0A6-27902B5C82D1}" type="sibTrans" cxnId="{C6F08A7E-4980-43F6-A472-E7DAB3951EB6}">
      <dgm:prSet/>
      <dgm:spPr/>
      <dgm:t>
        <a:bodyPr/>
        <a:lstStyle/>
        <a:p>
          <a:endParaRPr lang="en-US"/>
        </a:p>
      </dgm:t>
    </dgm:pt>
    <dgm:pt modelId="{A76F0695-2F33-4947-9563-983B6F8C9AB3}">
      <dgm:prSet/>
      <dgm:spPr/>
      <dgm:t>
        <a:bodyPr/>
        <a:lstStyle/>
        <a:p>
          <a:pPr>
            <a:lnSpc>
              <a:spcPct val="100000"/>
            </a:lnSpc>
          </a:pPr>
          <a:r>
            <a:rPr lang="en-US"/>
            <a:t>Potential improvements include SMS notifications, mobile app development, and advanced analytics for better academic insights.</a:t>
          </a:r>
        </a:p>
      </dgm:t>
    </dgm:pt>
    <dgm:pt modelId="{4D210AEC-1B06-4E80-BF94-E21CF5D0BFF5}" type="parTrans" cxnId="{AAC0A80C-51F1-42C9-851F-A1091844158B}">
      <dgm:prSet/>
      <dgm:spPr/>
      <dgm:t>
        <a:bodyPr/>
        <a:lstStyle/>
        <a:p>
          <a:endParaRPr lang="en-US"/>
        </a:p>
      </dgm:t>
    </dgm:pt>
    <dgm:pt modelId="{70A5918B-A528-4C44-8A17-D3AE22467C3C}" type="sibTrans" cxnId="{AAC0A80C-51F1-42C9-851F-A1091844158B}">
      <dgm:prSet/>
      <dgm:spPr/>
      <dgm:t>
        <a:bodyPr/>
        <a:lstStyle/>
        <a:p>
          <a:endParaRPr lang="en-US"/>
        </a:p>
      </dgm:t>
    </dgm:pt>
    <dgm:pt modelId="{02596D6F-DF48-4E6C-8EEA-92E09E858222}" type="pres">
      <dgm:prSet presAssocID="{2DEC9228-7B42-4D27-B223-7FA5D2935C3B}" presName="Root" presStyleCnt="0">
        <dgm:presLayoutVars>
          <dgm:dir/>
          <dgm:resizeHandles val="exact"/>
        </dgm:presLayoutVars>
      </dgm:prSet>
      <dgm:spPr/>
    </dgm:pt>
    <dgm:pt modelId="{F442958A-34D4-4B4C-81FA-08330E31C69C}" type="pres">
      <dgm:prSet presAssocID="{999A6642-3EE7-4C9F-879D-E148742A69A4}" presName="Composite" presStyleCnt="0"/>
      <dgm:spPr/>
    </dgm:pt>
    <dgm:pt modelId="{8BF545BA-BAA3-4B5C-A13A-0575F86574F5}" type="pres">
      <dgm:prSet presAssocID="{999A6642-3EE7-4C9F-879D-E148742A69A4}"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26501" b="2"/>
          <a:stretch>
            <a:fillRect l="-18000" r="-18000"/>
          </a:stretch>
        </a:blipFill>
      </dgm:spPr>
      <dgm:extLst>
        <a:ext uri="{E40237B7-FDA0-4F09-8148-C483321AD2D9}">
          <dgm14:cNvPr xmlns:dgm14="http://schemas.microsoft.com/office/drawing/2010/diagram" id="0" name="" descr="Digital padlock art"/>
        </a:ext>
      </dgm:extLst>
    </dgm:pt>
    <dgm:pt modelId="{C78683CA-D1FE-4915-A452-DFD3D53E3728}" type="pres">
      <dgm:prSet presAssocID="{999A6642-3EE7-4C9F-879D-E148742A69A4}" presName="Subtitle" presStyleLbl="revTx" presStyleIdx="0" presStyleCnt="6">
        <dgm:presLayoutVars>
          <dgm:chMax val="0"/>
          <dgm:bulletEnabled/>
        </dgm:presLayoutVars>
      </dgm:prSet>
      <dgm:spPr/>
    </dgm:pt>
    <dgm:pt modelId="{1F64A6FA-1045-4E5D-830F-00E902062A9A}" type="pres">
      <dgm:prSet presAssocID="{999A6642-3EE7-4C9F-879D-E148742A69A4}" presName="Description" presStyleLbl="revTx" presStyleIdx="1" presStyleCnt="6">
        <dgm:presLayoutVars>
          <dgm:bulletEnabled/>
        </dgm:presLayoutVars>
      </dgm:prSet>
      <dgm:spPr/>
    </dgm:pt>
    <dgm:pt modelId="{B1A45444-0C43-4229-A178-F97B8C24D408}" type="pres">
      <dgm:prSet presAssocID="{305542EE-D381-48F8-BA08-CE9BEEA969E0}" presName="sibTrans" presStyleLbl="sibTrans2D1" presStyleIdx="0" presStyleCnt="0"/>
      <dgm:spPr/>
    </dgm:pt>
    <dgm:pt modelId="{42705F91-FBEA-4E5A-BBE5-F6CC20038C58}" type="pres">
      <dgm:prSet presAssocID="{AC8CDE4E-3341-4695-AA55-4246EBA8EF98}" presName="Composite" presStyleCnt="0"/>
      <dgm:spPr/>
    </dgm:pt>
    <dgm:pt modelId="{D643E20D-4086-4402-BBC9-669C37156FBE}" type="pres">
      <dgm:prSet presAssocID="{AC8CDE4E-3341-4695-AA55-4246EBA8EF9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9564" r="3682" b="-5"/>
          <a:stretch>
            <a:fillRect l="-25000" r="-25000"/>
          </a:stretch>
        </a:blipFill>
      </dgm:spPr>
      <dgm:extLst>
        <a:ext uri="{E40237B7-FDA0-4F09-8148-C483321AD2D9}">
          <dgm14:cNvPr xmlns:dgm14="http://schemas.microsoft.com/office/drawing/2010/diagram" id="0" name="" descr="Yound man drawing on a clear whiteboard"/>
        </a:ext>
      </dgm:extLst>
    </dgm:pt>
    <dgm:pt modelId="{6C262952-4947-4930-B9ED-53DF61785D1E}" type="pres">
      <dgm:prSet presAssocID="{AC8CDE4E-3341-4695-AA55-4246EBA8EF98}" presName="Subtitle" presStyleLbl="revTx" presStyleIdx="2" presStyleCnt="6">
        <dgm:presLayoutVars>
          <dgm:chMax val="0"/>
          <dgm:bulletEnabled/>
        </dgm:presLayoutVars>
      </dgm:prSet>
      <dgm:spPr/>
    </dgm:pt>
    <dgm:pt modelId="{E4E11D6B-8DC5-4B15-8410-1648CE8C6C73}" type="pres">
      <dgm:prSet presAssocID="{AC8CDE4E-3341-4695-AA55-4246EBA8EF98}" presName="Description" presStyleLbl="revTx" presStyleIdx="3" presStyleCnt="6">
        <dgm:presLayoutVars>
          <dgm:bulletEnabled/>
        </dgm:presLayoutVars>
      </dgm:prSet>
      <dgm:spPr/>
    </dgm:pt>
    <dgm:pt modelId="{DCEE99D4-0595-4D81-95BC-0C25AA78D36D}" type="pres">
      <dgm:prSet presAssocID="{F60132AB-3E2D-4F5D-B996-95A4E9EF8855}" presName="sibTrans" presStyleLbl="sibTrans2D1" presStyleIdx="0" presStyleCnt="0"/>
      <dgm:spPr/>
    </dgm:pt>
    <dgm:pt modelId="{C0AB20FA-6A81-44DC-9C8A-CD4509AE4382}" type="pres">
      <dgm:prSet presAssocID="{659984A7-21FB-4893-B033-182A029F8D64}" presName="Composite" presStyleCnt="0"/>
      <dgm:spPr/>
    </dgm:pt>
    <dgm:pt modelId="{467D1FD7-3E6F-4D13-A86D-01F997B20B86}" type="pres">
      <dgm:prSet presAssocID="{659984A7-21FB-4893-B033-182A029F8D64}"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3737" r="9510" b="-5"/>
          <a:stretch>
            <a:fillRect l="-25000" r="-25000"/>
          </a:stretch>
        </a:blipFill>
      </dgm:spPr>
      <dgm:extLst>
        <a:ext uri="{E40237B7-FDA0-4F09-8148-C483321AD2D9}">
          <dgm14:cNvPr xmlns:dgm14="http://schemas.microsoft.com/office/drawing/2010/diagram" id="0" name="" descr="Man using his  Mobile Phone to analysis business report"/>
        </a:ext>
      </dgm:extLst>
    </dgm:pt>
    <dgm:pt modelId="{EFC534C3-6E6D-4A09-BA23-ECEEE533AD04}" type="pres">
      <dgm:prSet presAssocID="{659984A7-21FB-4893-B033-182A029F8D64}" presName="Subtitle" presStyleLbl="revTx" presStyleIdx="4" presStyleCnt="6">
        <dgm:presLayoutVars>
          <dgm:chMax val="0"/>
          <dgm:bulletEnabled/>
        </dgm:presLayoutVars>
      </dgm:prSet>
      <dgm:spPr/>
    </dgm:pt>
    <dgm:pt modelId="{71768CB2-405D-4DBD-9521-CA74EF52DB63}" type="pres">
      <dgm:prSet presAssocID="{659984A7-21FB-4893-B033-182A029F8D64}" presName="Description" presStyleLbl="revTx" presStyleIdx="5" presStyleCnt="6">
        <dgm:presLayoutVars>
          <dgm:bulletEnabled/>
        </dgm:presLayoutVars>
      </dgm:prSet>
      <dgm:spPr/>
    </dgm:pt>
  </dgm:ptLst>
  <dgm:cxnLst>
    <dgm:cxn modelId="{AAC0A80C-51F1-42C9-851F-A1091844158B}" srcId="{659984A7-21FB-4893-B033-182A029F8D64}" destId="{A76F0695-2F33-4947-9563-983B6F8C9AB3}" srcOrd="0" destOrd="0" parTransId="{4D210AEC-1B06-4E80-BF94-E21CF5D0BFF5}" sibTransId="{70A5918B-A528-4C44-8A17-D3AE22467C3C}"/>
    <dgm:cxn modelId="{24040412-96B0-4734-9D65-BF899CE80587}" srcId="{AC8CDE4E-3341-4695-AA55-4246EBA8EF98}" destId="{FF959701-0CEB-45E6-B2EB-C21AAB1B75DA}" srcOrd="0" destOrd="0" parTransId="{453937CB-DC1D-4AFE-AB69-C951F8A670C0}" sibTransId="{CD411351-76D7-4BEF-B7B5-813393158ED3}"/>
    <dgm:cxn modelId="{21036513-8BD6-474F-8A4D-6B18A70E376F}" srcId="{2DEC9228-7B42-4D27-B223-7FA5D2935C3B}" destId="{999A6642-3EE7-4C9F-879D-E148742A69A4}" srcOrd="0" destOrd="0" parTransId="{F6EAFE09-DA1B-491E-A32D-FE6F70E4C73C}" sibTransId="{305542EE-D381-48F8-BA08-CE9BEEA969E0}"/>
    <dgm:cxn modelId="{0B227616-FC2E-4B42-936F-DF49AD86A9AD}" type="presOf" srcId="{FA4D4949-6146-428A-BDC0-F68F2BE581F3}" destId="{1F64A6FA-1045-4E5D-830F-00E902062A9A}" srcOrd="0" destOrd="0" presId="urn:microsoft.com/office/officeart/2024/3/layout/verticalVisualTextBlock1"/>
    <dgm:cxn modelId="{761AF83F-F6ED-4E73-904F-6F3358C5545F}" type="presOf" srcId="{A76F0695-2F33-4947-9563-983B6F8C9AB3}" destId="{71768CB2-405D-4DBD-9521-CA74EF52DB63}" srcOrd="0" destOrd="0" presId="urn:microsoft.com/office/officeart/2024/3/layout/verticalVisualTextBlock1"/>
    <dgm:cxn modelId="{16332B60-DDAB-4DFA-870E-C3CF02590983}" type="presOf" srcId="{2DEC9228-7B42-4D27-B223-7FA5D2935C3B}" destId="{02596D6F-DF48-4E6C-8EEA-92E09E858222}" srcOrd="0" destOrd="0" presId="urn:microsoft.com/office/officeart/2024/3/layout/verticalVisualTextBlock1"/>
    <dgm:cxn modelId="{C0AEED50-7A77-4E44-89F0-BDB1D5095239}" type="presOf" srcId="{F60132AB-3E2D-4F5D-B996-95A4E9EF8855}" destId="{DCEE99D4-0595-4D81-95BC-0C25AA78D36D}" srcOrd="0" destOrd="0" presId="urn:microsoft.com/office/officeart/2024/3/layout/verticalVisualTextBlock1"/>
    <dgm:cxn modelId="{16704576-91ED-4641-8765-D5C35FDF0589}" type="presOf" srcId="{FF959701-0CEB-45E6-B2EB-C21AAB1B75DA}" destId="{E4E11D6B-8DC5-4B15-8410-1648CE8C6C73}" srcOrd="0" destOrd="0" presId="urn:microsoft.com/office/officeart/2024/3/layout/verticalVisualTextBlock1"/>
    <dgm:cxn modelId="{EE57B07C-4021-4B55-81DD-004136841736}" type="presOf" srcId="{659984A7-21FB-4893-B033-182A029F8D64}" destId="{EFC534C3-6E6D-4A09-BA23-ECEEE533AD04}" srcOrd="0" destOrd="0" presId="urn:microsoft.com/office/officeart/2024/3/layout/verticalVisualTextBlock1"/>
    <dgm:cxn modelId="{C6F08A7E-4980-43F6-A472-E7DAB3951EB6}" srcId="{2DEC9228-7B42-4D27-B223-7FA5D2935C3B}" destId="{659984A7-21FB-4893-B033-182A029F8D64}" srcOrd="2" destOrd="0" parTransId="{6E39A884-0B27-4D86-A8ED-661728CCC4FE}" sibTransId="{3EA34989-53B3-4106-A0A6-27902B5C82D1}"/>
    <dgm:cxn modelId="{3496C58E-7F63-4962-9843-1F1F16ACD366}" type="presOf" srcId="{AC8CDE4E-3341-4695-AA55-4246EBA8EF98}" destId="{6C262952-4947-4930-B9ED-53DF61785D1E}" srcOrd="0" destOrd="0" presId="urn:microsoft.com/office/officeart/2024/3/layout/verticalVisualTextBlock1"/>
    <dgm:cxn modelId="{88661692-8A0E-41FA-964B-B5F5A01B8E71}" srcId="{2DEC9228-7B42-4D27-B223-7FA5D2935C3B}" destId="{AC8CDE4E-3341-4695-AA55-4246EBA8EF98}" srcOrd="1" destOrd="0" parTransId="{87EE0DE1-8199-46CB-91D2-33722713B4F8}" sibTransId="{F60132AB-3E2D-4F5D-B996-95A4E9EF8855}"/>
    <dgm:cxn modelId="{39EE349E-1A4A-4564-92DF-88BFE2E8A87F}" type="presOf" srcId="{305542EE-D381-48F8-BA08-CE9BEEA969E0}" destId="{B1A45444-0C43-4229-A178-F97B8C24D408}" srcOrd="0" destOrd="0" presId="urn:microsoft.com/office/officeart/2024/3/layout/verticalVisualTextBlock1"/>
    <dgm:cxn modelId="{B4C880A3-7D55-4CF8-96FE-B86EFB021DDE}" srcId="{999A6642-3EE7-4C9F-879D-E148742A69A4}" destId="{FA4D4949-6146-428A-BDC0-F68F2BE581F3}" srcOrd="0" destOrd="0" parTransId="{741B4241-43D7-490B-B154-7179E136D451}" sibTransId="{C0B416CF-B6DE-47F1-9062-B730A7012DEF}"/>
    <dgm:cxn modelId="{94997DEF-C2E6-4C84-A398-367445E1AFC9}" type="presOf" srcId="{999A6642-3EE7-4C9F-879D-E148742A69A4}" destId="{C78683CA-D1FE-4915-A452-DFD3D53E3728}" srcOrd="0" destOrd="0" presId="urn:microsoft.com/office/officeart/2024/3/layout/verticalVisualTextBlock1"/>
    <dgm:cxn modelId="{58834D63-6D57-4FF2-B2D2-2E73E0C84051}" type="presParOf" srcId="{02596D6F-DF48-4E6C-8EEA-92E09E858222}" destId="{F442958A-34D4-4B4C-81FA-08330E31C69C}" srcOrd="0" destOrd="0" presId="urn:microsoft.com/office/officeart/2024/3/layout/verticalVisualTextBlock1"/>
    <dgm:cxn modelId="{3CC75BB4-E815-44A0-9063-9D977882788D}" type="presParOf" srcId="{F442958A-34D4-4B4C-81FA-08330E31C69C}" destId="{8BF545BA-BAA3-4B5C-A13A-0575F86574F5}" srcOrd="0" destOrd="0" presId="urn:microsoft.com/office/officeart/2024/3/layout/verticalVisualTextBlock1"/>
    <dgm:cxn modelId="{4893495C-4EAE-4D00-88A6-256077B272E2}" type="presParOf" srcId="{F442958A-34D4-4B4C-81FA-08330E31C69C}" destId="{C78683CA-D1FE-4915-A452-DFD3D53E3728}" srcOrd="1" destOrd="0" presId="urn:microsoft.com/office/officeart/2024/3/layout/verticalVisualTextBlock1"/>
    <dgm:cxn modelId="{23DEB55A-F5C2-451C-AEF7-D3AACCA052AF}" type="presParOf" srcId="{F442958A-34D4-4B4C-81FA-08330E31C69C}" destId="{1F64A6FA-1045-4E5D-830F-00E902062A9A}" srcOrd="2" destOrd="0" presId="urn:microsoft.com/office/officeart/2024/3/layout/verticalVisualTextBlock1"/>
    <dgm:cxn modelId="{6143F341-3171-494D-BBB1-03AEF39E84F3}" type="presParOf" srcId="{02596D6F-DF48-4E6C-8EEA-92E09E858222}" destId="{B1A45444-0C43-4229-A178-F97B8C24D408}" srcOrd="1" destOrd="0" presId="urn:microsoft.com/office/officeart/2024/3/layout/verticalVisualTextBlock1"/>
    <dgm:cxn modelId="{CFBACCF3-10A3-41D2-8681-648F81E7E81D}" type="presParOf" srcId="{02596D6F-DF48-4E6C-8EEA-92E09E858222}" destId="{42705F91-FBEA-4E5A-BBE5-F6CC20038C58}" srcOrd="2" destOrd="0" presId="urn:microsoft.com/office/officeart/2024/3/layout/verticalVisualTextBlock1"/>
    <dgm:cxn modelId="{85334DBB-692D-4CC6-957D-766176278660}" type="presParOf" srcId="{42705F91-FBEA-4E5A-BBE5-F6CC20038C58}" destId="{D643E20D-4086-4402-BBC9-669C37156FBE}" srcOrd="0" destOrd="0" presId="urn:microsoft.com/office/officeart/2024/3/layout/verticalVisualTextBlock1"/>
    <dgm:cxn modelId="{5C00326A-39A9-4D53-BBE3-54AC09629613}" type="presParOf" srcId="{42705F91-FBEA-4E5A-BBE5-F6CC20038C58}" destId="{6C262952-4947-4930-B9ED-53DF61785D1E}" srcOrd="1" destOrd="0" presId="urn:microsoft.com/office/officeart/2024/3/layout/verticalVisualTextBlock1"/>
    <dgm:cxn modelId="{796D5684-E673-4294-84DA-092AA2CB7B24}" type="presParOf" srcId="{42705F91-FBEA-4E5A-BBE5-F6CC20038C58}" destId="{E4E11D6B-8DC5-4B15-8410-1648CE8C6C73}" srcOrd="2" destOrd="0" presId="urn:microsoft.com/office/officeart/2024/3/layout/verticalVisualTextBlock1"/>
    <dgm:cxn modelId="{DD6183C5-0DF3-4C7B-A0C4-2D8D578F711A}" type="presParOf" srcId="{02596D6F-DF48-4E6C-8EEA-92E09E858222}" destId="{DCEE99D4-0595-4D81-95BC-0C25AA78D36D}" srcOrd="3" destOrd="0" presId="urn:microsoft.com/office/officeart/2024/3/layout/verticalVisualTextBlock1"/>
    <dgm:cxn modelId="{EBFCA6E9-6FB0-4B94-AB1E-DDE74A5067F2}" type="presParOf" srcId="{02596D6F-DF48-4E6C-8EEA-92E09E858222}" destId="{C0AB20FA-6A81-44DC-9C8A-CD4509AE4382}" srcOrd="4" destOrd="0" presId="urn:microsoft.com/office/officeart/2024/3/layout/verticalVisualTextBlock1"/>
    <dgm:cxn modelId="{8C729671-D1EB-46BF-A841-97653548BB60}" type="presParOf" srcId="{C0AB20FA-6A81-44DC-9C8A-CD4509AE4382}" destId="{467D1FD7-3E6F-4D13-A86D-01F997B20B86}" srcOrd="0" destOrd="0" presId="urn:microsoft.com/office/officeart/2024/3/layout/verticalVisualTextBlock1"/>
    <dgm:cxn modelId="{8C404C92-7F9C-4EB7-92B2-D5FE2A89246C}" type="presParOf" srcId="{C0AB20FA-6A81-44DC-9C8A-CD4509AE4382}" destId="{EFC534C3-6E6D-4A09-BA23-ECEEE533AD04}" srcOrd="1" destOrd="0" presId="urn:microsoft.com/office/officeart/2024/3/layout/verticalVisualTextBlock1"/>
    <dgm:cxn modelId="{2391F987-B475-4010-9407-58B12475D025}" type="presParOf" srcId="{C0AB20FA-6A81-44DC-9C8A-CD4509AE4382}" destId="{71768CB2-405D-4DBD-9521-CA74EF52DB63}" srcOrd="2" destOrd="0" presId="urn:microsoft.com/office/officeart/2024/3/layout/verticalVisualTextBlock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545BA-BAA3-4B5C-A13A-0575F86574F5}">
      <dsp:nvSpPr>
        <dsp:cNvPr id="0" name=""/>
        <dsp:cNvSpPr/>
      </dsp:nvSpPr>
      <dsp:spPr>
        <a:xfrm>
          <a:off x="0" y="0"/>
          <a:ext cx="988516" cy="98851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26501" b="2"/>
          <a:stretch>
            <a:fillRect l="-18000" r="-18000"/>
          </a:stretch>
        </a:blip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C78683CA-D1FE-4915-A452-DFD3D53E3728}">
      <dsp:nvSpPr>
        <dsp:cNvPr id="0" name=""/>
        <dsp:cNvSpPr/>
      </dsp:nvSpPr>
      <dsp:spPr>
        <a:xfrm>
          <a:off x="1168516" y="0"/>
          <a:ext cx="8737481" cy="33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Project Success</a:t>
          </a:r>
        </a:p>
      </dsp:txBody>
      <dsp:txXfrm>
        <a:off x="1168516" y="0"/>
        <a:ext cx="8737481" cy="337151"/>
      </dsp:txXfrm>
    </dsp:sp>
    <dsp:sp modelId="{1F64A6FA-1045-4E5D-830F-00E902062A9A}">
      <dsp:nvSpPr>
        <dsp:cNvPr id="0" name=""/>
        <dsp:cNvSpPr/>
      </dsp:nvSpPr>
      <dsp:spPr>
        <a:xfrm>
          <a:off x="1168516" y="337151"/>
          <a:ext cx="8737481" cy="65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system delivers robust functionality with secure, scalable architecture meeting institutional needs effectively.</a:t>
          </a:r>
        </a:p>
      </dsp:txBody>
      <dsp:txXfrm>
        <a:off x="1168516" y="337151"/>
        <a:ext cx="8737481" cy="651365"/>
      </dsp:txXfrm>
    </dsp:sp>
    <dsp:sp modelId="{D643E20D-4086-4402-BBC9-669C37156FBE}">
      <dsp:nvSpPr>
        <dsp:cNvPr id="0" name=""/>
        <dsp:cNvSpPr/>
      </dsp:nvSpPr>
      <dsp:spPr>
        <a:xfrm>
          <a:off x="0" y="1067598"/>
          <a:ext cx="988516" cy="98851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9564" r="3682" b="-5"/>
          <a:stretch>
            <a:fillRect l="-25000" r="-25000"/>
          </a:stretch>
        </a:blip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6C262952-4947-4930-B9ED-53DF61785D1E}">
      <dsp:nvSpPr>
        <dsp:cNvPr id="0" name=""/>
        <dsp:cNvSpPr/>
      </dsp:nvSpPr>
      <dsp:spPr>
        <a:xfrm>
          <a:off x="1168516" y="1067598"/>
          <a:ext cx="8737481" cy="33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User Experience Improvement</a:t>
          </a:r>
        </a:p>
      </dsp:txBody>
      <dsp:txXfrm>
        <a:off x="1168516" y="1067598"/>
        <a:ext cx="8737481" cy="337151"/>
      </dsp:txXfrm>
    </dsp:sp>
    <dsp:sp modelId="{E4E11D6B-8DC5-4B15-8410-1648CE8C6C73}">
      <dsp:nvSpPr>
        <dsp:cNvPr id="0" name=""/>
        <dsp:cNvSpPr/>
      </dsp:nvSpPr>
      <dsp:spPr>
        <a:xfrm>
          <a:off x="1168516" y="1404749"/>
          <a:ext cx="8737481" cy="65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system enhances user experience and operational efficiency through streamlined course enrollment processes.</a:t>
          </a:r>
        </a:p>
      </dsp:txBody>
      <dsp:txXfrm>
        <a:off x="1168516" y="1404749"/>
        <a:ext cx="8737481" cy="651365"/>
      </dsp:txXfrm>
    </dsp:sp>
    <dsp:sp modelId="{467D1FD7-3E6F-4D13-A86D-01F997B20B86}">
      <dsp:nvSpPr>
        <dsp:cNvPr id="0" name=""/>
        <dsp:cNvSpPr/>
      </dsp:nvSpPr>
      <dsp:spPr>
        <a:xfrm>
          <a:off x="0" y="2135196"/>
          <a:ext cx="988516" cy="98851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3737" r="9510" b="-5"/>
          <a:stretch>
            <a:fillRect l="-25000" r="-25000"/>
          </a:stretch>
        </a:blip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sp>
    <dsp:sp modelId="{EFC534C3-6E6D-4A09-BA23-ECEEE533AD04}">
      <dsp:nvSpPr>
        <dsp:cNvPr id="0" name=""/>
        <dsp:cNvSpPr/>
      </dsp:nvSpPr>
      <dsp:spPr>
        <a:xfrm>
          <a:off x="1168516" y="2135196"/>
          <a:ext cx="8737481" cy="33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Enhancements</a:t>
          </a:r>
        </a:p>
      </dsp:txBody>
      <dsp:txXfrm>
        <a:off x="1168516" y="2135196"/>
        <a:ext cx="8737481" cy="337151"/>
      </dsp:txXfrm>
    </dsp:sp>
    <dsp:sp modelId="{71768CB2-405D-4DBD-9521-CA74EF52DB63}">
      <dsp:nvSpPr>
        <dsp:cNvPr id="0" name=""/>
        <dsp:cNvSpPr/>
      </dsp:nvSpPr>
      <dsp:spPr>
        <a:xfrm>
          <a:off x="1168516" y="2472347"/>
          <a:ext cx="8737481" cy="651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Potential improvements include SMS notifications, mobile app development, and advanced analytics for better academic insights.</a:t>
          </a:r>
        </a:p>
      </dsp:txBody>
      <dsp:txXfrm>
        <a:off x="1168516" y="2472347"/>
        <a:ext cx="8737481" cy="65136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6F3E3-5CE1-4B36-94BD-87EA4F32A611}" type="datetimeFigureOut">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22FDB-63D1-4809-9C1B-E70BEE491422}" type="slidenum">
              <a:t>‹#›</a:t>
            </a:fld>
            <a:endParaRPr lang="en-US"/>
          </a:p>
        </p:txBody>
      </p:sp>
    </p:spTree>
    <p:extLst>
      <p:ext uri="{BB962C8B-B14F-4D97-AF65-F5344CB8AC3E}">
        <p14:creationId xmlns:p14="http://schemas.microsoft.com/office/powerpoint/2010/main" val="2133090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BFDD6F49-EBB7-4CCF-97A8-E526BB28BB69}" type="slidenum">
              <a:rPr lang="en-US" smtClean="0"/>
              <a:t>1</a:t>
            </a:fld>
            <a:endParaRPr lang="en-US"/>
          </a:p>
        </p:txBody>
      </p:sp>
    </p:spTree>
    <p:extLst>
      <p:ext uri="{BB962C8B-B14F-4D97-AF65-F5344CB8AC3E}">
        <p14:creationId xmlns:p14="http://schemas.microsoft.com/office/powerpoint/2010/main" val="325546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Challenges and Resolutions, Conclusion and Future Enhancements</a:t>
            </a:r>
          </a:p>
        </p:txBody>
      </p:sp>
      <p:sp>
        <p:nvSpPr>
          <p:cNvPr id="4" name="Slide Number Placeholder 3"/>
          <p:cNvSpPr>
            <a:spLocks noGrp="1"/>
          </p:cNvSpPr>
          <p:nvPr>
            <p:ph type="sldNum" sz="quarter" idx="5"/>
          </p:nvPr>
        </p:nvSpPr>
        <p:spPr/>
        <p:txBody>
          <a:bodyPr/>
          <a:lstStyle/>
          <a:p>
            <a:fld id="{BFDD6F49-EBB7-4CCF-97A8-E526BB28BB69}" type="slidenum">
              <a:rPr lang="en-US" smtClean="0"/>
              <a:t>12</a:t>
            </a:fld>
            <a:endParaRPr lang="en-US"/>
          </a:p>
        </p:txBody>
      </p:sp>
    </p:spTree>
    <p:extLst>
      <p:ext uri="{BB962C8B-B14F-4D97-AF65-F5344CB8AC3E}">
        <p14:creationId xmlns:p14="http://schemas.microsoft.com/office/powerpoint/2010/main" val="71724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Several challenges were encountered during development, including decisions on multi-factor authentication, performance optimization for concurrent users, and compliance with data privacy regulations. These issues were resolved through stakeholder consultations, load testing, and adherence to legal standards such as FERPA and GDPR. Technical challenges related to real-time updates and secure communication were addressed by implementing asynchronous communication methods and HTTPS protocols. These resolutions ensured that the system met its functional and non-functional requirements effectively.</a:t>
            </a:r>
          </a:p>
        </p:txBody>
      </p:sp>
      <p:sp>
        <p:nvSpPr>
          <p:cNvPr id="4" name="Slide Number Placeholder 3"/>
          <p:cNvSpPr>
            <a:spLocks noGrp="1"/>
          </p:cNvSpPr>
          <p:nvPr>
            <p:ph type="sldNum" sz="quarter" idx="5"/>
          </p:nvPr>
        </p:nvSpPr>
        <p:spPr/>
        <p:txBody>
          <a:bodyPr/>
          <a:lstStyle/>
          <a:p>
            <a:fld id="{BFDD6F49-EBB7-4CCF-97A8-E526BB28BB69}" type="slidenum">
              <a:rPr lang="en-US" smtClean="0"/>
              <a:t>13</a:t>
            </a:fld>
            <a:endParaRPr lang="en-US"/>
          </a:p>
        </p:txBody>
      </p:sp>
    </p:spTree>
    <p:extLst>
      <p:ext uri="{BB962C8B-B14F-4D97-AF65-F5344CB8AC3E}">
        <p14:creationId xmlns:p14="http://schemas.microsoft.com/office/powerpoint/2010/main" val="4218743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project successfully delivered a comprehensive student registration and course enrollment system that meets institutional needs. It combines robust functionality with secure and scalable architecture, enhancing user experience and operational efficiency. Future enhancements may include SMS notifications, mobile application development, and advanced analytics for enrollment trends. These improvements will further increase accessibility and provide valuable insights for academic planning.</a:t>
            </a:r>
          </a:p>
        </p:txBody>
      </p:sp>
      <p:sp>
        <p:nvSpPr>
          <p:cNvPr id="4" name="Slide Number Placeholder 3"/>
          <p:cNvSpPr>
            <a:spLocks noGrp="1"/>
          </p:cNvSpPr>
          <p:nvPr>
            <p:ph type="sldNum" sz="quarter" idx="5"/>
          </p:nvPr>
        </p:nvSpPr>
        <p:spPr/>
        <p:txBody>
          <a:bodyPr/>
          <a:lstStyle/>
          <a:p>
            <a:fld id="{BFDD6F49-EBB7-4CCF-97A8-E526BB28BB69}" type="slidenum">
              <a:rPr lang="en-US" smtClean="0"/>
              <a:t>14</a:t>
            </a:fld>
            <a:endParaRPr lang="en-US"/>
          </a:p>
        </p:txBody>
      </p:sp>
    </p:spTree>
    <p:extLst>
      <p:ext uri="{BB962C8B-B14F-4D97-AF65-F5344CB8AC3E}">
        <p14:creationId xmlns:p14="http://schemas.microsoft.com/office/powerpoint/2010/main" val="18127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Introduction and Purpose, Key Aspects of the SRS Document</a:t>
            </a:r>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a:p>
        </p:txBody>
      </p:sp>
    </p:spTree>
    <p:extLst>
      <p:ext uri="{BB962C8B-B14F-4D97-AF65-F5344CB8AC3E}">
        <p14:creationId xmlns:p14="http://schemas.microsoft.com/office/powerpoint/2010/main" val="246616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Software Requirements Specification (SRS) document outlines the functional and non-functional requirements of the system. Key functional requirements include user registration and login, unique user ID enforcement, profile management, semester-based course listing, enrollment with capacity limits, and waitlist management. Non-functional requirements cover performance (supporting 500 concurrent users), security (SHA-256 encryption, HTTPS protocols), and compliance with data privacy regulations such as FERPA and GDPR. Assumptions include stable internet access and accurate course data provided by the institution. Dependencies involve integration with a relational database and email service for notifications. These elements ensure that the system is robust, secure, and scalable.</a:t>
            </a:r>
          </a:p>
        </p:txBody>
      </p:sp>
      <p:sp>
        <p:nvSpPr>
          <p:cNvPr id="4" name="Slide Number Placeholder 3"/>
          <p:cNvSpPr>
            <a:spLocks noGrp="1"/>
          </p:cNvSpPr>
          <p:nvPr>
            <p:ph type="sldNum" sz="quarter" idx="5"/>
          </p:nvPr>
        </p:nvSpPr>
        <p:spPr/>
        <p:txBody>
          <a:bodyPr/>
          <a:lstStyle/>
          <a:p>
            <a:fld id="{BFDD6F49-EBB7-4CCF-97A8-E526BB28BB69}" type="slidenum">
              <a:rPr lang="en-US" smtClean="0"/>
              <a:t>3</a:t>
            </a:fld>
            <a:endParaRPr lang="en-US"/>
          </a:p>
        </p:txBody>
      </p:sp>
    </p:spTree>
    <p:extLst>
      <p:ext uri="{BB962C8B-B14F-4D97-AF65-F5344CB8AC3E}">
        <p14:creationId xmlns:p14="http://schemas.microsoft.com/office/powerpoint/2010/main" val="9697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UML Design Model Overview</a:t>
            </a:r>
          </a:p>
        </p:txBody>
      </p:sp>
      <p:sp>
        <p:nvSpPr>
          <p:cNvPr id="4" name="Slide Number Placeholder 3"/>
          <p:cNvSpPr>
            <a:spLocks noGrp="1"/>
          </p:cNvSpPr>
          <p:nvPr>
            <p:ph type="sldNum" sz="quarter" idx="5"/>
          </p:nvPr>
        </p:nvSpPr>
        <p:spPr/>
        <p:txBody>
          <a:bodyPr/>
          <a:lstStyle/>
          <a:p>
            <a:fld id="{BFDD6F49-EBB7-4CCF-97A8-E526BB28BB69}" type="slidenum">
              <a:rPr lang="en-US" smtClean="0"/>
              <a:t>4</a:t>
            </a:fld>
            <a:endParaRPr lang="en-US"/>
          </a:p>
        </p:txBody>
      </p:sp>
    </p:spTree>
    <p:extLst>
      <p:ext uri="{BB962C8B-B14F-4D97-AF65-F5344CB8AC3E}">
        <p14:creationId xmlns:p14="http://schemas.microsoft.com/office/powerpoint/2010/main" val="2560278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UML design model provides a visual representation of the system's structure and interactions. It includes use case diagrams highlighting actors such as students and administrators, and their interactions with key functionalities like registration, login, course viewing, enrollment, and waitlist management. Class diagrams illustrate the relationships between entities such as User, Course, Enrollment, and Waitlist, ensuring modularity and scalability. The UML model serves as a blueprint for development, facilitating clear communication among stakeholders and guiding the implementation process.</a:t>
            </a:r>
          </a:p>
        </p:txBody>
      </p:sp>
      <p:sp>
        <p:nvSpPr>
          <p:cNvPr id="4" name="Slide Number Placeholder 3"/>
          <p:cNvSpPr>
            <a:spLocks noGrp="1"/>
          </p:cNvSpPr>
          <p:nvPr>
            <p:ph type="sldNum" sz="quarter" idx="5"/>
          </p:nvPr>
        </p:nvSpPr>
        <p:spPr/>
        <p:txBody>
          <a:bodyPr/>
          <a:lstStyle/>
          <a:p>
            <a:fld id="{BFDD6F49-EBB7-4CCF-97A8-E526BB28BB69}" type="slidenum">
              <a:rPr lang="en-US" smtClean="0"/>
              <a:t>5</a:t>
            </a:fld>
            <a:endParaRPr lang="en-US"/>
          </a:p>
        </p:txBody>
      </p:sp>
    </p:spTree>
    <p:extLst>
      <p:ext uri="{BB962C8B-B14F-4D97-AF65-F5344CB8AC3E}">
        <p14:creationId xmlns:p14="http://schemas.microsoft.com/office/powerpoint/2010/main" val="3113832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Landing, Login, and Enrollment Pages</a:t>
            </a:r>
          </a:p>
        </p:txBody>
      </p:sp>
      <p:sp>
        <p:nvSpPr>
          <p:cNvPr id="4" name="Slide Number Placeholder 3"/>
          <p:cNvSpPr>
            <a:spLocks noGrp="1"/>
          </p:cNvSpPr>
          <p:nvPr>
            <p:ph type="sldNum" sz="quarter" idx="5"/>
          </p:nvPr>
        </p:nvSpPr>
        <p:spPr/>
        <p:txBody>
          <a:bodyPr/>
          <a:lstStyle/>
          <a:p>
            <a:fld id="{BFDD6F49-EBB7-4CCF-97A8-E526BB28BB69}" type="slidenum">
              <a:rPr lang="en-US" smtClean="0"/>
              <a:t>7</a:t>
            </a:fld>
            <a:endParaRPr lang="en-US"/>
          </a:p>
        </p:txBody>
      </p:sp>
    </p:spTree>
    <p:extLst>
      <p:ext uri="{BB962C8B-B14F-4D97-AF65-F5344CB8AC3E}">
        <p14:creationId xmlns:p14="http://schemas.microsoft.com/office/powerpoint/2010/main" val="255243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landing page is designed to provide intuitive navigation, featuring menus, search bars, and quick access to registration and login options. It adheres to accessibility standards (WCAG 2.1) and ensures responsiveness across devices. The login page incorporates secure authentication mechanisms, including encrypted credentials and optional multi-factor authentication for administrators. Error handling is implemented to guide users through credential issues. The enrollment page displays semester-based course listings, enforces capacity limits, and offers waitlist functionality when courses are full. Real-time updates and notifications enhance user experience, ensuring transparency and efficiency in course registration.</a:t>
            </a:r>
          </a:p>
        </p:txBody>
      </p:sp>
      <p:sp>
        <p:nvSpPr>
          <p:cNvPr id="4" name="Slide Number Placeholder 3"/>
          <p:cNvSpPr>
            <a:spLocks noGrp="1"/>
          </p:cNvSpPr>
          <p:nvPr>
            <p:ph type="sldNum" sz="quarter" idx="5"/>
          </p:nvPr>
        </p:nvSpPr>
        <p:spPr/>
        <p:txBody>
          <a:bodyPr/>
          <a:lstStyle/>
          <a:p>
            <a:fld id="{BFDD6F49-EBB7-4CCF-97A8-E526BB28BB69}" type="slidenum">
              <a:rPr lang="en-US" smtClean="0"/>
              <a:t>8</a:t>
            </a:fld>
            <a:endParaRPr lang="en-US"/>
          </a:p>
        </p:txBody>
      </p:sp>
    </p:spTree>
    <p:extLst>
      <p:ext uri="{BB962C8B-B14F-4D97-AF65-F5344CB8AC3E}">
        <p14:creationId xmlns:p14="http://schemas.microsoft.com/office/powerpoint/2010/main" val="2711999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MySQL Database and Class Registration</a:t>
            </a:r>
          </a:p>
        </p:txBody>
      </p:sp>
      <p:sp>
        <p:nvSpPr>
          <p:cNvPr id="4" name="Slide Number Placeholder 3"/>
          <p:cNvSpPr>
            <a:spLocks noGrp="1"/>
          </p:cNvSpPr>
          <p:nvPr>
            <p:ph type="sldNum" sz="quarter" idx="5"/>
          </p:nvPr>
        </p:nvSpPr>
        <p:spPr/>
        <p:txBody>
          <a:bodyPr/>
          <a:lstStyle/>
          <a:p>
            <a:fld id="{BFDD6F49-EBB7-4CCF-97A8-E526BB28BB69}" type="slidenum">
              <a:rPr lang="en-US" smtClean="0"/>
              <a:t>10</a:t>
            </a:fld>
            <a:endParaRPr lang="en-US"/>
          </a:p>
        </p:txBody>
      </p:sp>
    </p:spTree>
    <p:extLst>
      <p:ext uri="{BB962C8B-B14F-4D97-AF65-F5344CB8AC3E}">
        <p14:creationId xmlns:p14="http://schemas.microsoft.com/office/powerpoint/2010/main" val="413762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system utilizes a MySQL relational database to store user profiles, course details, enrollment records, and waitlist data. The database schema includes tables for Users, Courses, Enrollment, and Waitlist, with relationships ensuring data integrity and consistency. ACID properties are maintained to guarantee reliable transactions. The class registration workflow involves validating user credentials, updating enrollment status, and managing waitlists. Integration with the database ensures seamless data flow from user actions to backend processes, supporting real-time updates and notifications.</a:t>
            </a:r>
          </a:p>
        </p:txBody>
      </p:sp>
      <p:sp>
        <p:nvSpPr>
          <p:cNvPr id="4" name="Slide Number Placeholder 3"/>
          <p:cNvSpPr>
            <a:spLocks noGrp="1"/>
          </p:cNvSpPr>
          <p:nvPr>
            <p:ph type="sldNum" sz="quarter" idx="5"/>
          </p:nvPr>
        </p:nvSpPr>
        <p:spPr/>
        <p:txBody>
          <a:bodyPr/>
          <a:lstStyle/>
          <a:p>
            <a:fld id="{BFDD6F49-EBB7-4CCF-97A8-E526BB28BB69}" type="slidenum">
              <a:rPr lang="en-US" smtClean="0"/>
              <a:t>11</a:t>
            </a:fld>
            <a:endParaRPr lang="en-US"/>
          </a:p>
        </p:txBody>
      </p:sp>
    </p:spTree>
    <p:extLst>
      <p:ext uri="{BB962C8B-B14F-4D97-AF65-F5344CB8AC3E}">
        <p14:creationId xmlns:p14="http://schemas.microsoft.com/office/powerpoint/2010/main" val="2747715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23130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60729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5018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09311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45144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06185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90627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04338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5111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B7DDF3-035D-63C7-AB51-6046391B6250}"/>
              </a:ext>
            </a:extLst>
          </p:cNvPr>
          <p:cNvSpPr>
            <a:spLocks noGrp="1"/>
          </p:cNvSpPr>
          <p:nvPr>
            <p:ph type="title"/>
          </p:nvPr>
        </p:nvSpPr>
        <p:spPr>
          <a:xfrm>
            <a:off x="793235" y="840285"/>
            <a:ext cx="10643616" cy="3593592"/>
          </a:xfrm>
        </p:spPr>
        <p:txBody>
          <a:bodyPr anchor="b">
            <a:normAutofit/>
          </a:bodyPr>
          <a:lstStyle>
            <a:lvl1pPr>
              <a:defRPr sz="7200"/>
            </a:lvl1pPr>
          </a:lstStyle>
          <a:p>
            <a:r>
              <a:rPr lang="en-US"/>
              <a:t>Click to edit Master title style</a:t>
            </a:r>
          </a:p>
        </p:txBody>
      </p:sp>
      <p:sp>
        <p:nvSpPr>
          <p:cNvPr id="15" name="Subtitle 2">
            <a:extLst>
              <a:ext uri="{FF2B5EF4-FFF2-40B4-BE49-F238E27FC236}">
                <a16:creationId xmlns:a16="http://schemas.microsoft.com/office/drawing/2014/main" id="{7D73ECB8-129C-F6DD-9829-B61FF23C403C}"/>
              </a:ext>
            </a:extLst>
          </p:cNvPr>
          <p:cNvSpPr>
            <a:spLocks noGrp="1"/>
          </p:cNvSpPr>
          <p:nvPr>
            <p:ph type="subTitle" idx="1"/>
          </p:nvPr>
        </p:nvSpPr>
        <p:spPr>
          <a:xfrm>
            <a:off x="795528" y="4598850"/>
            <a:ext cx="10641323" cy="1033272"/>
          </a:xfrm>
        </p:spPr>
        <p:txBody>
          <a:bodyPr vert="horz" lIns="91440" tIns="45720" rIns="91440" bIns="45720" rtlCol="0">
            <a:normAutofit/>
          </a:bodyPr>
          <a:lstStyle>
            <a:lvl1pPr marL="0" indent="0">
              <a:buNone/>
              <a:defRPr lang="en-US" sz="2000" dirty="0"/>
            </a:lvl1pPr>
          </a:lstStyle>
          <a:p>
            <a:pPr lvl="0"/>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6CC53FF-A9D2-44F7-87E7-301150AC66D6}" type="datetime1">
              <a:rPr lang="en-US" smtClean="0"/>
              <a:t>12/8/2025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34B6D5D4-CEEE-3117-A84B-7DE80FC18AFC}"/>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006280"/>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58B209-D8FD-6B51-310A-96AE33AC1B63}"/>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A31BBC1-8687-45A9-B22B-F61D547A780C}" type="datetime1">
              <a:rPr lang="en-US" smtClean="0"/>
              <a:t>12/8/2025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2" name="Title 1">
            <a:extLst>
              <a:ext uri="{FF2B5EF4-FFF2-40B4-BE49-F238E27FC236}">
                <a16:creationId xmlns:a16="http://schemas.microsoft.com/office/drawing/2014/main" id="{5FB1752B-CF4C-EEF0-36CC-58B27E1CB9EF}"/>
              </a:ext>
            </a:extLst>
          </p:cNvPr>
          <p:cNvSpPr>
            <a:spLocks noGrp="1"/>
          </p:cNvSpPr>
          <p:nvPr>
            <p:ph type="title"/>
          </p:nvPr>
        </p:nvSpPr>
        <p:spPr>
          <a:xfrm>
            <a:off x="1474076" y="1359775"/>
            <a:ext cx="7909560" cy="4334256"/>
          </a:xfrm>
        </p:spPr>
        <p:txBody>
          <a:bodyPr anchor="b">
            <a:normAutofit/>
          </a:bodyPr>
          <a:lstStyle>
            <a:lvl1pPr>
              <a:defRPr sz="6200"/>
            </a:lvl1pPr>
          </a:lstStyle>
          <a:p>
            <a:r>
              <a:rPr lang="en-US"/>
              <a:t>Click to edit Master title style</a:t>
            </a:r>
          </a:p>
        </p:txBody>
      </p:sp>
    </p:spTree>
    <p:extLst>
      <p:ext uri="{BB962C8B-B14F-4D97-AF65-F5344CB8AC3E}">
        <p14:creationId xmlns:p14="http://schemas.microsoft.com/office/powerpoint/2010/main" val="3523824444"/>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6164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1C59EC-2984-2AFC-A887-928F090FF1DD}"/>
              </a:ext>
            </a:extLst>
          </p:cNvPr>
          <p:cNvSpPr>
            <a:spLocks noGrp="1"/>
          </p:cNvSpPr>
          <p:nvPr>
            <p:ph type="title"/>
          </p:nvPr>
        </p:nvSpPr>
        <p:spPr>
          <a:xfrm>
            <a:off x="612648" y="612648"/>
            <a:ext cx="10963656" cy="548640"/>
          </a:xfrm>
        </p:spPr>
        <p:txBody>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216152"/>
            <a:ext cx="10963656" cy="49469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8F76615-F428-46F8-B333-52721A2A1D31}" type="datetime1">
              <a:rPr lang="en-US" smtClean="0"/>
              <a:t>12/8/2025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7" name="Rectangle 6">
            <a:extLst>
              <a:ext uri="{FF2B5EF4-FFF2-40B4-BE49-F238E27FC236}">
                <a16:creationId xmlns:a16="http://schemas.microsoft.com/office/drawing/2014/main" id="{AC26287E-A219-F520-0726-BDFF3D7A4E02}"/>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29012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04306" y="817137"/>
            <a:ext cx="4192166" cy="1527048"/>
          </a:xfrm>
        </p:spPr>
        <p:txBody>
          <a:bodyPr anchor="b"/>
          <a:lstStyle>
            <a:lvl1pPr>
              <a:defRPr sz="3600"/>
            </a:lvl1pPr>
          </a:lstStyle>
          <a:p>
            <a:r>
              <a:rPr lang="en-US"/>
              <a:t>Click to edit Master title style</a:t>
            </a:r>
          </a:p>
        </p:txBody>
      </p:sp>
      <p:sp>
        <p:nvSpPr>
          <p:cNvPr id="9" name="Picture Placeholder 10">
            <a:extLst>
              <a:ext uri="{FF2B5EF4-FFF2-40B4-BE49-F238E27FC236}">
                <a16:creationId xmlns:a16="http://schemas.microsoft.com/office/drawing/2014/main" id="{442F0537-AA35-B27C-CAD5-3F9A4EAC9204}"/>
              </a:ext>
            </a:extLst>
          </p:cNvPr>
          <p:cNvSpPr>
            <a:spLocks noGrp="1"/>
          </p:cNvSpPr>
          <p:nvPr>
            <p:ph type="pic" sz="quarter" idx="18" hasCustomPrompt="1"/>
          </p:nvPr>
        </p:nvSpPr>
        <p:spPr>
          <a:xfrm>
            <a:off x="349839" y="361188"/>
            <a:ext cx="627278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lvl1pPr marL="0" indent="0">
              <a:buNone/>
              <a:defRPr/>
            </a:lvl1pPr>
          </a:lstStyle>
          <a:p>
            <a:r>
              <a:rPr lang="en-US"/>
              <a:t> </a:t>
            </a:r>
          </a:p>
        </p:txBody>
      </p:sp>
      <p:sp>
        <p:nvSpPr>
          <p:cNvPr id="4" name="Rectangle 3">
            <a:extLst>
              <a:ext uri="{FF2B5EF4-FFF2-40B4-BE49-F238E27FC236}">
                <a16:creationId xmlns:a16="http://schemas.microsoft.com/office/drawing/2014/main" id="{7C79C53C-82C0-3F48-BA66-E452F8835C0C}"/>
              </a:ext>
            </a:extLst>
          </p:cNvPr>
          <p:cNvSpPr/>
          <p:nvPr userDrawn="1"/>
        </p:nvSpPr>
        <p:spPr>
          <a:xfrm>
            <a:off x="337458" y="351064"/>
            <a:ext cx="629754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04234" y="2637763"/>
            <a:ext cx="4192899" cy="3411099"/>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D029C0DC-4CF1-BF5F-9799-7F5EFFD594AE}"/>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10C5241C-A695-5757-744E-AB1824BCED7B}"/>
              </a:ext>
            </a:extLst>
          </p:cNvPr>
          <p:cNvSpPr>
            <a:spLocks noGrp="1"/>
          </p:cNvSpPr>
          <p:nvPr>
            <p:ph type="dt" sz="half" idx="19"/>
          </p:nvPr>
        </p:nvSpPr>
        <p:spPr/>
        <p:txBody>
          <a:bodyPr/>
          <a:lstStyle/>
          <a:p>
            <a:fld id="{CA325475-EA0F-49B2-A586-CC0D8CB91667}" type="datetime1">
              <a:rPr lang="en-US" smtClean="0"/>
              <a:pPr/>
              <a:t>12/8/2025</a:t>
            </a:fld>
            <a:endParaRPr lang="en-US"/>
          </a:p>
        </p:txBody>
      </p:sp>
      <p:sp>
        <p:nvSpPr>
          <p:cNvPr id="6" name="Footer Placeholder 5">
            <a:extLst>
              <a:ext uri="{FF2B5EF4-FFF2-40B4-BE49-F238E27FC236}">
                <a16:creationId xmlns:a16="http://schemas.microsoft.com/office/drawing/2014/main" id="{B486C41F-1C9D-B14A-9954-F5ED7CA31A56}"/>
              </a:ext>
            </a:extLst>
          </p:cNvPr>
          <p:cNvSpPr>
            <a:spLocks noGrp="1"/>
          </p:cNvSpPr>
          <p:nvPr>
            <p:ph type="ftr" sz="quarter" idx="20"/>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FFE49CA-E378-F621-C4C4-6F60EA26E6D5}"/>
              </a:ext>
            </a:extLst>
          </p:cNvPr>
          <p:cNvSpPr>
            <a:spLocks noGrp="1"/>
          </p:cNvSpPr>
          <p:nvPr>
            <p:ph type="sldNum" sz="quarter" idx="21"/>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292428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58B209-D8FD-6B51-310A-96AE33AC1B63}"/>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A31BBC1-8687-45A9-B22B-F61D547A780C}" type="datetime1">
              <a:rPr lang="en-US" smtClean="0"/>
              <a:t>12/8/2025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2" name="Title 1">
            <a:extLst>
              <a:ext uri="{FF2B5EF4-FFF2-40B4-BE49-F238E27FC236}">
                <a16:creationId xmlns:a16="http://schemas.microsoft.com/office/drawing/2014/main" id="{5FB1752B-CF4C-EEF0-36CC-58B27E1CB9EF}"/>
              </a:ext>
            </a:extLst>
          </p:cNvPr>
          <p:cNvSpPr>
            <a:spLocks noGrp="1"/>
          </p:cNvSpPr>
          <p:nvPr>
            <p:ph type="title"/>
          </p:nvPr>
        </p:nvSpPr>
        <p:spPr>
          <a:xfrm>
            <a:off x="1474076" y="1359775"/>
            <a:ext cx="7909560" cy="4334256"/>
          </a:xfrm>
        </p:spPr>
        <p:txBody>
          <a:bodyPr anchor="b">
            <a:normAutofit/>
          </a:bodyPr>
          <a:lstStyle>
            <a:lvl1pPr>
              <a:defRPr sz="6200"/>
            </a:lvl1pPr>
          </a:lstStyle>
          <a:p>
            <a:r>
              <a:rPr lang="en-US"/>
              <a:t>Click to edit Master title style</a:t>
            </a:r>
          </a:p>
        </p:txBody>
      </p:sp>
    </p:spTree>
    <p:extLst>
      <p:ext uri="{BB962C8B-B14F-4D97-AF65-F5344CB8AC3E}">
        <p14:creationId xmlns:p14="http://schemas.microsoft.com/office/powerpoint/2010/main" val="3360753058"/>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99599"/>
            <a:ext cx="4672584" cy="1453896"/>
          </a:xfrm>
        </p:spPr>
        <p:txBody>
          <a:bodyPr>
            <a:normAutofit/>
          </a:bodyPr>
          <a:lstStyle>
            <a:lvl1pPr>
              <a:defRPr sz="3600"/>
            </a:lvl1pPr>
          </a:lstStyle>
          <a:p>
            <a:r>
              <a:rPr lang="en-US"/>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hasCustomPrompt="1"/>
          </p:nvPr>
        </p:nvSpPr>
        <p:spPr>
          <a:xfrm>
            <a:off x="349324" y="2423719"/>
            <a:ext cx="5175504" cy="4069080"/>
          </a:xfrm>
          <a:blipFill>
            <a:blip r:embed="rId2">
              <a:alphaModFix amt="50000"/>
              <a:extLst>
                <a:ext uri="{28A0092B-C50C-407E-A947-70E740481C1C}">
                  <a14:useLocalDpi xmlns:a14="http://schemas.microsoft.com/office/drawing/2010/main" val="0"/>
                </a:ext>
              </a:extLst>
            </a:blip>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37402" y="599600"/>
            <a:ext cx="5633165" cy="56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12/8/2025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337457" y="351059"/>
            <a:ext cx="5199238"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4643D3-05AA-D000-6F70-B39D3E837EF5}"/>
              </a:ext>
            </a:extLst>
          </p:cNvPr>
          <p:cNvSpPr/>
          <p:nvPr userDrawn="1"/>
        </p:nvSpPr>
        <p:spPr>
          <a:xfrm>
            <a:off x="5665293" y="351065"/>
            <a:ext cx="6189249"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337457" y="2409583"/>
            <a:ext cx="5199238"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3903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4378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3706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936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684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9454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4792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12/8/2025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43512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12/8/2025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759887444"/>
      </p:ext>
    </p:extLst>
  </p:cSld>
  <p:clrMap bg1="dk1" tx1="lt1" bg2="dk2" tx2="lt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 id="2147483967" r:id="rId21"/>
    <p:sldLayoutId id="2147483968" r:id="rId22"/>
    <p:sldLayoutId id="2147483969" r:id="rId23"/>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67A-FACB-9784-FB22-7ADC6121B0D5}"/>
              </a:ext>
            </a:extLst>
          </p:cNvPr>
          <p:cNvSpPr>
            <a:spLocks noGrp="1"/>
          </p:cNvSpPr>
          <p:nvPr>
            <p:ph type="title" idx="4294967295"/>
          </p:nvPr>
        </p:nvSpPr>
        <p:spPr>
          <a:xfrm>
            <a:off x="1549400" y="839788"/>
            <a:ext cx="10642600" cy="3594100"/>
          </a:xfrm>
        </p:spPr>
        <p:txBody>
          <a:bodyPr anchor="b">
            <a:normAutofit/>
          </a:bodyPr>
          <a:lstStyle/>
          <a:p>
            <a:r>
              <a:rPr lang="en-US" sz="2300"/>
              <a:t>CST 499 Final Project Presentation </a:t>
            </a:r>
            <a:br>
              <a:rPr lang="en-US" sz="2300"/>
            </a:br>
            <a:br>
              <a:rPr lang="en-US" sz="2300"/>
            </a:br>
            <a:r>
              <a:rPr lang="en-US" sz="2300"/>
              <a:t>by Efren Morales Jr</a:t>
            </a:r>
            <a:br>
              <a:rPr lang="en-US" sz="2300"/>
            </a:br>
            <a:br>
              <a:rPr lang="en-US" sz="2300"/>
            </a:br>
            <a:r>
              <a:rPr lang="en-US" sz="2300"/>
              <a:t>University of Arizona Global Campus</a:t>
            </a:r>
            <a:br>
              <a:rPr lang="en-US" sz="2300"/>
            </a:br>
            <a:br>
              <a:rPr lang="en-US" sz="2300"/>
            </a:br>
            <a:r>
              <a:rPr lang="en-US" sz="2300"/>
              <a:t>CST499 Computer Software Capstone.</a:t>
            </a:r>
            <a:br>
              <a:rPr lang="en-US" sz="2300"/>
            </a:br>
            <a:br>
              <a:rPr lang="en-US" sz="2300"/>
            </a:br>
            <a:r>
              <a:rPr lang="en-US" sz="2300"/>
              <a:t>Instructor: Charmelia Butler</a:t>
            </a:r>
            <a:br>
              <a:rPr lang="en-US" sz="2300"/>
            </a:br>
            <a:br>
              <a:rPr lang="en-US" sz="2300"/>
            </a:br>
            <a:r>
              <a:rPr lang="en-US" sz="2300"/>
              <a:t>Due Date: 12/8/2025</a:t>
            </a:r>
          </a:p>
        </p:txBody>
      </p:sp>
    </p:spTree>
    <p:extLst>
      <p:ext uri="{BB962C8B-B14F-4D97-AF65-F5344CB8AC3E}">
        <p14:creationId xmlns:p14="http://schemas.microsoft.com/office/powerpoint/2010/main" val="19386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17A3-0EFB-A34F-64C4-49A7F4DF1D77}"/>
              </a:ext>
            </a:extLst>
          </p:cNvPr>
          <p:cNvSpPr>
            <a:spLocks noGrp="1"/>
          </p:cNvSpPr>
          <p:nvPr>
            <p:ph type="title"/>
          </p:nvPr>
        </p:nvSpPr>
        <p:spPr>
          <a:xfrm>
            <a:off x="1751012" y="3883741"/>
            <a:ext cx="8676222" cy="1335959"/>
          </a:xfrm>
        </p:spPr>
        <p:txBody>
          <a:bodyPr vert="horz" lIns="91440" tIns="45720" rIns="91440" bIns="45720" rtlCol="0" anchor="b">
            <a:normAutofit/>
          </a:bodyPr>
          <a:lstStyle/>
          <a:p>
            <a:pPr algn="ctr">
              <a:lnSpc>
                <a:spcPct val="90000"/>
              </a:lnSpc>
            </a:pPr>
            <a:r>
              <a:rPr lang="en-US" sz="4400">
                <a:effectLst>
                  <a:glow rad="38100">
                    <a:schemeClr val="bg1">
                      <a:lumMod val="65000"/>
                      <a:lumOff val="35000"/>
                      <a:alpha val="50000"/>
                    </a:schemeClr>
                  </a:glow>
                  <a:outerShdw blurRad="28575" dist="31750" dir="13200000" algn="tl" rotWithShape="0">
                    <a:srgbClr val="000000">
                      <a:alpha val="25000"/>
                    </a:srgbClr>
                  </a:outerShdw>
                </a:effectLst>
              </a:rPr>
              <a:t>Database and Backend Development</a:t>
            </a:r>
          </a:p>
        </p:txBody>
      </p:sp>
      <p:pic>
        <p:nvPicPr>
          <p:cNvPr id="6" name="Graphic 5" descr="Database">
            <a:extLst>
              <a:ext uri="{FF2B5EF4-FFF2-40B4-BE49-F238E27FC236}">
                <a16:creationId xmlns:a16="http://schemas.microsoft.com/office/drawing/2014/main" id="{C2A6729D-6FCC-3FB0-6055-9F283C7494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04473" y="824487"/>
            <a:ext cx="2983054"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58927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C21D1-60E9-0ABA-33A5-4422320087FE}"/>
              </a:ext>
            </a:extLst>
          </p:cNvPr>
          <p:cNvSpPr>
            <a:spLocks noGrp="1"/>
          </p:cNvSpPr>
          <p:nvPr>
            <p:ph type="title"/>
          </p:nvPr>
        </p:nvSpPr>
        <p:spPr/>
        <p:txBody>
          <a:bodyPr anchor="b">
            <a:normAutofit/>
          </a:bodyPr>
          <a:lstStyle/>
          <a:p>
            <a:r>
              <a:rPr lang="en-US"/>
              <a:t>MySQL Database and Class Registration</a:t>
            </a:r>
          </a:p>
        </p:txBody>
      </p:sp>
      <p:pic>
        <p:nvPicPr>
          <p:cNvPr id="5" name="Content Placeholder 4" descr="File folder big data internet network cloud computing">
            <a:extLst>
              <a:ext uri="{FF2B5EF4-FFF2-40B4-BE49-F238E27FC236}">
                <a16:creationId xmlns:a16="http://schemas.microsoft.com/office/drawing/2014/main" id="{9871AA39-9C10-4A28-A12C-CB3FCB2B3942}"/>
              </a:ext>
            </a:extLst>
          </p:cNvPr>
          <p:cNvPicPr>
            <a:picLocks noGrp="1" noChangeAspect="1"/>
          </p:cNvPicPr>
          <p:nvPr>
            <p:ph type="pic" sz="quarter" idx="18"/>
          </p:nvPr>
        </p:nvPicPr>
        <p:blipFill>
          <a:blip r:embed="rId3"/>
          <a:srcRect l="18038" r="18038"/>
          <a:stretch/>
        </p:blipFill>
        <p:spPr>
          <a:prstGeom prst="rect">
            <a:avLst/>
          </a:prstGeom>
          <a:noFill/>
        </p:spPr>
      </p:pic>
      <p:sp>
        <p:nvSpPr>
          <p:cNvPr id="4" name="Content Placeholder 3">
            <a:extLst>
              <a:ext uri="{FF2B5EF4-FFF2-40B4-BE49-F238E27FC236}">
                <a16:creationId xmlns:a16="http://schemas.microsoft.com/office/drawing/2014/main" id="{AD9B3A37-BD54-CECC-72ED-E24BF29824A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lnSpc>
                <a:spcPct val="90000"/>
              </a:lnSpc>
              <a:spcBef>
                <a:spcPts val="2500"/>
              </a:spcBef>
              <a:buFont typeface="Arial" panose="020B0604020202020204" pitchFamily="34" charset="0"/>
              <a:buNone/>
            </a:pPr>
            <a:r>
              <a:rPr lang="en-US" b="1"/>
              <a:t>MySQL Database Structure</a:t>
            </a:r>
          </a:p>
          <a:p>
            <a:pPr marL="0" lvl="1" indent="0">
              <a:lnSpc>
                <a:spcPct val="90000"/>
              </a:lnSpc>
              <a:buFont typeface="Arial" panose="020B0604020202020204" pitchFamily="34" charset="0"/>
              <a:buNone/>
            </a:pPr>
            <a:r>
              <a:t>The database contains tables for Users, Courses, Enrollment, and Waitlist, linked to maintain data integrity.</a:t>
            </a:r>
            <a:endParaRPr lang="en-US"/>
          </a:p>
          <a:p>
            <a:pPr marL="0" indent="0">
              <a:lnSpc>
                <a:spcPct val="90000"/>
              </a:lnSpc>
              <a:spcBef>
                <a:spcPts val="2500"/>
              </a:spcBef>
              <a:buFont typeface="Arial" panose="020B0604020202020204" pitchFamily="34" charset="0"/>
              <a:buNone/>
            </a:pPr>
            <a:r>
              <a:rPr lang="en-US" b="1"/>
              <a:t>ACID Transaction Properties</a:t>
            </a:r>
          </a:p>
          <a:p>
            <a:pPr marL="0" lvl="1" indent="0">
              <a:lnSpc>
                <a:spcPct val="90000"/>
              </a:lnSpc>
              <a:buFont typeface="Arial" panose="020B0604020202020204" pitchFamily="34" charset="0"/>
              <a:buNone/>
            </a:pPr>
            <a:r>
              <a:t>ACID properties are enforced to ensure reliable and consistent transactions within the database system.</a:t>
            </a:r>
            <a:endParaRPr lang="en-US"/>
          </a:p>
          <a:p>
            <a:pPr marL="0" indent="0">
              <a:lnSpc>
                <a:spcPct val="90000"/>
              </a:lnSpc>
              <a:spcBef>
                <a:spcPts val="2500"/>
              </a:spcBef>
              <a:buFont typeface="Arial" panose="020B0604020202020204" pitchFamily="34" charset="0"/>
              <a:buNone/>
            </a:pPr>
            <a:r>
              <a:rPr lang="en-US" b="1"/>
              <a:t>Class Registration Workflow</a:t>
            </a:r>
          </a:p>
          <a:p>
            <a:pPr marL="0" lvl="1" indent="0">
              <a:lnSpc>
                <a:spcPct val="90000"/>
              </a:lnSpc>
              <a:buFont typeface="Arial" panose="020B0604020202020204" pitchFamily="34" charset="0"/>
              <a:buNone/>
            </a:pPr>
            <a:r>
              <a:t>Workflow validates user credentials, updates enrollment, and manages waitlists efficiently in real time.</a:t>
            </a:r>
            <a:endParaRPr lang="en-US"/>
          </a:p>
        </p:txBody>
      </p:sp>
    </p:spTree>
    <p:extLst>
      <p:ext uri="{BB962C8B-B14F-4D97-AF65-F5344CB8AC3E}">
        <p14:creationId xmlns:p14="http://schemas.microsoft.com/office/powerpoint/2010/main" val="3038205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Complex math formulas on a blackboard">
            <a:extLst>
              <a:ext uri="{FF2B5EF4-FFF2-40B4-BE49-F238E27FC236}">
                <a16:creationId xmlns:a16="http://schemas.microsoft.com/office/drawing/2014/main" id="{5DBB4F72-AC24-540C-1911-CAA4E2FD72D5}"/>
              </a:ext>
            </a:extLst>
          </p:cNvPr>
          <p:cNvPicPr>
            <a:picLocks noChangeAspect="1"/>
          </p:cNvPicPr>
          <p:nvPr/>
        </p:nvPicPr>
        <p:blipFill>
          <a:blip r:embed="rId4">
            <a:duotone>
              <a:prstClr val="black"/>
              <a:schemeClr val="bg1">
                <a:tint val="45000"/>
                <a:satMod val="400000"/>
              </a:schemeClr>
            </a:duotone>
            <a:alphaModFix amt="25000"/>
          </a:blip>
          <a:srcRect t="18049" r="-2" b="4789"/>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D89DA89-101E-47F2-C182-8B62C6CAC5B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Challenges, Resolutions, and Conclusion</a:t>
            </a:r>
          </a:p>
        </p:txBody>
      </p:sp>
    </p:spTree>
    <p:extLst>
      <p:ext uri="{BB962C8B-B14F-4D97-AF65-F5344CB8AC3E}">
        <p14:creationId xmlns:p14="http://schemas.microsoft.com/office/powerpoint/2010/main" val="3404961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05D0-9D4D-9AE1-9F2E-6C2A3D5A8927}"/>
              </a:ext>
            </a:extLst>
          </p:cNvPr>
          <p:cNvSpPr>
            <a:spLocks noGrp="1"/>
          </p:cNvSpPr>
          <p:nvPr>
            <p:ph type="title"/>
          </p:nvPr>
        </p:nvSpPr>
        <p:spPr/>
        <p:txBody>
          <a:bodyPr anchor="t">
            <a:normAutofit/>
          </a:bodyPr>
          <a:lstStyle/>
          <a:p>
            <a:r>
              <a:rPr lang="en-US"/>
              <a:t>Challenges and Resolutions</a:t>
            </a:r>
          </a:p>
        </p:txBody>
      </p:sp>
      <p:pic>
        <p:nvPicPr>
          <p:cNvPr id="5" name="Content Placeholder 4" descr="Painters paint the lock icon (User Interface UI UX / Web Design concept)">
            <a:extLst>
              <a:ext uri="{FF2B5EF4-FFF2-40B4-BE49-F238E27FC236}">
                <a16:creationId xmlns:a16="http://schemas.microsoft.com/office/drawing/2014/main" id="{A7404438-ED0C-46DE-8A56-763E362FF05B}"/>
              </a:ext>
            </a:extLst>
          </p:cNvPr>
          <p:cNvPicPr>
            <a:picLocks noGrp="1" noChangeAspect="1"/>
          </p:cNvPicPr>
          <p:nvPr>
            <p:ph type="pic" sz="quarter" idx="15"/>
          </p:nvPr>
        </p:nvPicPr>
        <p:blipFill>
          <a:blip r:embed="rId3"/>
          <a:srcRect l="7767" r="7767"/>
          <a:stretch/>
        </p:blipFill>
        <p:spPr>
          <a:prstGeom prst="rect">
            <a:avLst/>
          </a:prstGeom>
          <a:noFill/>
        </p:spPr>
      </p:pic>
      <p:sp>
        <p:nvSpPr>
          <p:cNvPr id="4" name="Content Placeholder 3">
            <a:extLst>
              <a:ext uri="{FF2B5EF4-FFF2-40B4-BE49-F238E27FC236}">
                <a16:creationId xmlns:a16="http://schemas.microsoft.com/office/drawing/2014/main" id="{45F0F6CA-BC51-992F-6018-E83C39C6EF9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Font typeface="Arial" panose="020B0604020202020204" pitchFamily="34" charset="0"/>
              <a:buNone/>
            </a:pPr>
            <a:r>
              <a:rPr lang="en-US" b="1"/>
              <a:t>Security Challenges</a:t>
            </a:r>
          </a:p>
          <a:p>
            <a:pPr marL="0" lvl="1" indent="0">
              <a:buFont typeface="Arial" panose="020B0604020202020204" pitchFamily="34" charset="0"/>
              <a:buNone/>
            </a:pPr>
            <a:r>
              <a:t>Multi-factor authentication decisions ensured robust security against unauthorized access.</a:t>
            </a:r>
            <a:endParaRPr lang="en-US"/>
          </a:p>
          <a:p>
            <a:pPr marL="0" indent="0">
              <a:spcBef>
                <a:spcPts val="2500"/>
              </a:spcBef>
              <a:buFont typeface="Arial" panose="020B0604020202020204" pitchFamily="34" charset="0"/>
              <a:buNone/>
            </a:pPr>
            <a:r>
              <a:rPr lang="en-US" b="1"/>
              <a:t>Performance Optimization</a:t>
            </a:r>
          </a:p>
          <a:p>
            <a:pPr marL="0" lvl="1" indent="0">
              <a:buFont typeface="Arial" panose="020B0604020202020204" pitchFamily="34" charset="0"/>
              <a:buNone/>
            </a:pPr>
            <a:r>
              <a:t>Load testing improved system performance to handle many concurrent users efficiently.</a:t>
            </a:r>
            <a:endParaRPr lang="en-US"/>
          </a:p>
          <a:p>
            <a:pPr marL="0" indent="0">
              <a:spcBef>
                <a:spcPts val="2500"/>
              </a:spcBef>
              <a:buFont typeface="Arial" panose="020B0604020202020204" pitchFamily="34" charset="0"/>
              <a:buNone/>
            </a:pPr>
            <a:r>
              <a:rPr lang="en-US" b="1"/>
              <a:t>Regulatory Compliance</a:t>
            </a:r>
          </a:p>
          <a:p>
            <a:pPr marL="0" lvl="1" indent="0">
              <a:buFont typeface="Arial" panose="020B0604020202020204" pitchFamily="34" charset="0"/>
              <a:buNone/>
            </a:pPr>
            <a:r>
              <a:t>Compliance with data privacy laws like FERPA and GDPR ensured legal and ethical standards.</a:t>
            </a:r>
            <a:endParaRPr lang="en-US"/>
          </a:p>
          <a:p>
            <a:pPr marL="0" indent="0">
              <a:spcBef>
                <a:spcPts val="2500"/>
              </a:spcBef>
              <a:buFont typeface="Arial" panose="020B0604020202020204" pitchFamily="34" charset="0"/>
              <a:buNone/>
            </a:pPr>
            <a:r>
              <a:rPr lang="en-US" b="1"/>
              <a:t>Technical Solutions</a:t>
            </a:r>
          </a:p>
          <a:p>
            <a:pPr marL="0" lvl="1" indent="0">
              <a:buFont typeface="Arial" panose="020B0604020202020204" pitchFamily="34" charset="0"/>
              <a:buNone/>
            </a:pPr>
            <a:r>
              <a:t>Asynchronous communication and HTTPS protocols addressed real-time updates and secure communication.</a:t>
            </a:r>
            <a:endParaRPr lang="en-US"/>
          </a:p>
        </p:txBody>
      </p:sp>
    </p:spTree>
    <p:extLst>
      <p:ext uri="{BB962C8B-B14F-4D97-AF65-F5344CB8AC3E}">
        <p14:creationId xmlns:p14="http://schemas.microsoft.com/office/powerpoint/2010/main" val="76939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8BD8-AA79-31F1-0EDE-0EE8B31A1A39}"/>
              </a:ext>
            </a:extLst>
          </p:cNvPr>
          <p:cNvSpPr>
            <a:spLocks noGrp="1"/>
          </p:cNvSpPr>
          <p:nvPr>
            <p:ph type="title"/>
          </p:nvPr>
        </p:nvSpPr>
        <p:spPr>
          <a:xfrm>
            <a:off x="1141413" y="609600"/>
            <a:ext cx="9905998" cy="1905000"/>
          </a:xfrm>
        </p:spPr>
        <p:txBody>
          <a:bodyPr vert="horz" lIns="91440" tIns="45720" rIns="91440" bIns="45720" rtlCol="0" anchor="ctr">
            <a:normAutofit/>
          </a:bodyPr>
          <a:lstStyle/>
          <a:p>
            <a:r>
              <a:rPr lang="en-US" sz="3200"/>
              <a:t>Conclusion and Future Enhancements</a:t>
            </a:r>
          </a:p>
        </p:txBody>
      </p:sp>
      <p:graphicFrame>
        <p:nvGraphicFramePr>
          <p:cNvPr id="4" name="Content Placeholder 3">
            <a:extLst>
              <a:ext uri="{FF2B5EF4-FFF2-40B4-BE49-F238E27FC236}">
                <a16:creationId xmlns:a16="http://schemas.microsoft.com/office/drawing/2014/main" id="{33F09B34-B7F7-4364-B3D0-EC3EED9AE3FD}"/>
              </a:ext>
            </a:extLst>
          </p:cNvPr>
          <p:cNvGraphicFramePr>
            <a:graphicFrameLocks noGrp="1"/>
          </p:cNvGraphicFramePr>
          <p:nvPr>
            <p:ph idx="1"/>
            <p:extLst>
              <p:ext uri="{D42A27DB-BD31-4B8C-83A1-F6EECF244321}">
                <p14:modId xmlns:p14="http://schemas.microsoft.com/office/powerpoint/2010/main" val="351022510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141413" y="2666999"/>
          <a:ext cx="9905998" cy="31242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66098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BB7B36-EA72-FBEC-9CA0-06FC33F4B546}"/>
              </a:ext>
            </a:extLst>
          </p:cNvPr>
          <p:cNvSpPr>
            <a:spLocks noGrp="1"/>
          </p:cNvSpPr>
          <p:nvPr>
            <p:ph type="title"/>
          </p:nvPr>
        </p:nvSpPr>
        <p:spPr>
          <a:xfrm>
            <a:off x="1141413" y="609600"/>
            <a:ext cx="9905998" cy="1173480"/>
          </a:xfrm>
        </p:spPr>
        <p:txBody>
          <a:bodyPr vert="horz" lIns="91440" tIns="45720" rIns="91440" bIns="45720" rtlCol="0" anchor="ctr">
            <a:normAutofit/>
          </a:bodyPr>
          <a:lstStyle/>
          <a:p>
            <a:pPr algn="ctr"/>
            <a:r>
              <a:rPr lang="en-US" sz="3200"/>
              <a:t>References</a:t>
            </a:r>
          </a:p>
        </p:txBody>
      </p:sp>
      <p:sp>
        <p:nvSpPr>
          <p:cNvPr id="3" name="Content Placeholder 2">
            <a:extLst>
              <a:ext uri="{FF2B5EF4-FFF2-40B4-BE49-F238E27FC236}">
                <a16:creationId xmlns:a16="http://schemas.microsoft.com/office/drawing/2014/main" id="{EA10B6B6-26FA-62C2-6978-407E6AF2B68D}"/>
              </a:ext>
            </a:extLst>
          </p:cNvPr>
          <p:cNvSpPr>
            <a:spLocks noGrp="1"/>
          </p:cNvSpPr>
          <p:nvPr>
            <p:ph idx="1"/>
          </p:nvPr>
        </p:nvSpPr>
        <p:spPr>
          <a:xfrm>
            <a:off x="1141413" y="2666999"/>
            <a:ext cx="9905998" cy="3124201"/>
          </a:xfrm>
        </p:spPr>
        <p:txBody>
          <a:bodyPr vert="horz" lIns="91440" tIns="45720" rIns="91440" bIns="45720" rtlCol="0" anchor="ctr">
            <a:normAutofit/>
          </a:bodyPr>
          <a:lstStyle/>
          <a:p>
            <a:pPr>
              <a:lnSpc>
                <a:spcPct val="90000"/>
              </a:lnSpc>
            </a:pPr>
            <a:r>
              <a:rPr lang="en-US" sz="1300"/>
              <a:t>Beck, K., &amp; Andres, C. (2021). Extreme programming explained: Embrace change (3rd ed.). Addison-Wesley Professional.</a:t>
            </a:r>
          </a:p>
          <a:p>
            <a:pPr>
              <a:lnSpc>
                <a:spcPct val="90000"/>
              </a:lnSpc>
            </a:pPr>
            <a:r>
              <a:rPr lang="en-US" sz="1300"/>
              <a:t>IEEE Standards Association. (1998). IEEE recommended practice for software requirements specifications (IEEE Std 830-1998). IEEE.</a:t>
            </a:r>
          </a:p>
          <a:p>
            <a:pPr>
              <a:lnSpc>
                <a:spcPct val="90000"/>
              </a:lnSpc>
            </a:pPr>
            <a:r>
              <a:rPr lang="en-US" sz="1300"/>
              <a:t>Lagman, R., Grefaldo, J., &amp; Sarmiento, M. (2024). Secure user registration systems for web applications. Journal of Web Development, 12(3), 45–58.</a:t>
            </a:r>
          </a:p>
          <a:p>
            <a:pPr>
              <a:lnSpc>
                <a:spcPct val="90000"/>
              </a:lnSpc>
            </a:pPr>
            <a:r>
              <a:rPr lang="en-US" sz="1300"/>
              <a:t>Project Management Institute. (2017). Agile practice guide. Project Management Institute.</a:t>
            </a:r>
          </a:p>
          <a:p>
            <a:pPr>
              <a:lnSpc>
                <a:spcPct val="90000"/>
              </a:lnSpc>
            </a:pPr>
            <a:r>
              <a:rPr lang="en-US" sz="1300"/>
              <a:t>Shao, Y., Ieong, S., Levine, J., Stronach, M., &amp; Fan, X. (2022). Optimizing course enrollment systems for higher education institutions. International Journal of Educational Technology, 18(2), 101–115.</a:t>
            </a:r>
          </a:p>
          <a:p>
            <a:pPr>
              <a:lnSpc>
                <a:spcPct val="90000"/>
              </a:lnSpc>
            </a:pPr>
            <a:r>
              <a:rPr lang="en-US" sz="1300"/>
              <a:t>University of Arizona Global Campus. (2025). Vision and scope document for student registration system. Internal document.</a:t>
            </a:r>
          </a:p>
          <a:p>
            <a:pPr>
              <a:lnSpc>
                <a:spcPct val="90000"/>
              </a:lnSpc>
            </a:pPr>
            <a:r>
              <a:rPr lang="en-US" sz="1300"/>
              <a:t>University of Arizona Global Campus. (2025). Use case specification for registration and enrollment. Internal document.</a:t>
            </a:r>
          </a:p>
          <a:p>
            <a:pPr>
              <a:lnSpc>
                <a:spcPct val="90000"/>
              </a:lnSpc>
            </a:pPr>
            <a:endParaRPr lang="en-US" sz="1300"/>
          </a:p>
        </p:txBody>
      </p:sp>
    </p:spTree>
    <p:extLst>
      <p:ext uri="{BB962C8B-B14F-4D97-AF65-F5344CB8AC3E}">
        <p14:creationId xmlns:p14="http://schemas.microsoft.com/office/powerpoint/2010/main" val="185195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B9591-696C-7D4F-03CD-64534DCACA48}"/>
              </a:ext>
            </a:extLst>
          </p:cNvPr>
          <p:cNvSpPr>
            <a:spLocks noGrp="1"/>
          </p:cNvSpPr>
          <p:nvPr>
            <p:ph type="title"/>
          </p:nvPr>
        </p:nvSpPr>
        <p:spPr>
          <a:xfrm>
            <a:off x="1141413" y="315817"/>
            <a:ext cx="9024649" cy="729868"/>
          </a:xfrm>
        </p:spPr>
        <p:txBody>
          <a:bodyPr anchor="b">
            <a:normAutofit fontScale="90000"/>
          </a:bodyPr>
          <a:lstStyle/>
          <a:p>
            <a:r>
              <a:rPr lang="en-US">
                <a:gradFill flip="none">
                  <a:gsLst>
                    <a:gs pos="0">
                      <a:srgbClr val="FFFFFF"/>
                    </a:gs>
                    <a:gs pos="100000">
                      <a:srgbClr val="FFFFFF"/>
                    </a:gs>
                  </a:gsLst>
                  <a:lin ang="5580000" scaled="0"/>
                  <a:tileRect/>
                </a:gradFill>
              </a:rPr>
              <a:t>Project Overview and SRS Summary intro:</a:t>
            </a:r>
            <a:endParaRPr lang="en-US"/>
          </a:p>
        </p:txBody>
      </p:sp>
      <p:sp>
        <p:nvSpPr>
          <p:cNvPr id="3" name="Content Placeholder 2">
            <a:extLst>
              <a:ext uri="{FF2B5EF4-FFF2-40B4-BE49-F238E27FC236}">
                <a16:creationId xmlns:a16="http://schemas.microsoft.com/office/drawing/2014/main" id="{5ADA4B64-8F9A-462E-C753-9FE54E2775BD}"/>
              </a:ext>
            </a:extLst>
          </p:cNvPr>
          <p:cNvSpPr>
            <a:spLocks noGrp="1"/>
          </p:cNvSpPr>
          <p:nvPr>
            <p:ph idx="1"/>
          </p:nvPr>
        </p:nvSpPr>
        <p:spPr>
          <a:xfrm>
            <a:off x="792546" y="2125336"/>
            <a:ext cx="10236503" cy="3684224"/>
          </a:xfrm>
        </p:spPr>
        <p:txBody>
          <a:bodyPr vert="horz" lIns="91440" tIns="45720" rIns="91440" bIns="45720" rtlCol="0" anchor="ctr">
            <a:noAutofit/>
          </a:bodyPr>
          <a:lstStyle/>
          <a:p>
            <a:pPr marL="0" indent="0">
              <a:buNone/>
            </a:pP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This project focuses on developing a web-based Student Registration and Course Enrollment System designed to streamline the process for academic institutions. The system enables students to register, manage profiles, view semester-based courses.</a:t>
            </a:r>
            <a:endParaRPr lang="en-US"/>
          </a:p>
          <a:p>
            <a:pPr marL="0" indent="0">
              <a:buClr>
                <a:srgbClr val="FFFFFF"/>
              </a:buClr>
              <a:buNone/>
            </a:pP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The primary objectives of this project are to ensure ease of use, data security, and scalability. By leveraging modern web technologies, a relational database, and secure authentication protocols, the system provides a reliable and efficient solution for both students and administrators.</a:t>
            </a:r>
          </a:p>
          <a:p>
            <a:pPr marL="0" indent="0">
              <a:buClr>
                <a:srgbClr val="FFFFFF"/>
              </a:buClr>
              <a:buNone/>
            </a:pPr>
            <a:r>
              <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In this presentation, I will summarize the key aspects of the Software Requirements Specification (SRS), showcase the UML design model, explain the design of the landing, login, and enrollment pages, review the MySQL database structure, and discuss the PHP code implementation that powers the system.</a:t>
            </a:r>
          </a:p>
          <a:p>
            <a:pPr>
              <a:buClr>
                <a:srgbClr val="FFFFFF"/>
              </a:buClr>
            </a:pPr>
            <a:endPar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3049450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8B9C-24E7-354E-F6D7-4AE183D4D6AC}"/>
              </a:ext>
            </a:extLst>
          </p:cNvPr>
          <p:cNvSpPr>
            <a:spLocks noGrp="1"/>
          </p:cNvSpPr>
          <p:nvPr>
            <p:ph type="title"/>
          </p:nvPr>
        </p:nvSpPr>
        <p:spPr/>
        <p:txBody>
          <a:bodyPr anchor="b">
            <a:normAutofit/>
          </a:bodyPr>
          <a:lstStyle/>
          <a:p>
            <a:r>
              <a:rPr lang="en-US"/>
              <a:t>Key Aspects of the SRS Document</a:t>
            </a:r>
          </a:p>
        </p:txBody>
      </p:sp>
      <p:pic>
        <p:nvPicPr>
          <p:cNvPr id="5" name="Content Placeholder 4" descr="Database symbols with arrows and file folder">
            <a:extLst>
              <a:ext uri="{FF2B5EF4-FFF2-40B4-BE49-F238E27FC236}">
                <a16:creationId xmlns:a16="http://schemas.microsoft.com/office/drawing/2014/main" id="{40EED320-2FE2-4965-9471-A0C4DC5FF3BA}"/>
              </a:ext>
            </a:extLst>
          </p:cNvPr>
          <p:cNvPicPr>
            <a:picLocks noGrp="1" noChangeAspect="1"/>
          </p:cNvPicPr>
          <p:nvPr>
            <p:ph type="pic" sz="quarter" idx="18"/>
          </p:nvPr>
        </p:nvPicPr>
        <p:blipFill>
          <a:blip r:embed="rId3"/>
          <a:srcRect l="7126" r="7126"/>
          <a:stretch/>
        </p:blipFill>
        <p:spPr>
          <a:prstGeom prst="rect">
            <a:avLst/>
          </a:prstGeom>
          <a:noFill/>
        </p:spPr>
      </p:pic>
      <p:sp>
        <p:nvSpPr>
          <p:cNvPr id="4" name="Content Placeholder 3">
            <a:extLst>
              <a:ext uri="{FF2B5EF4-FFF2-40B4-BE49-F238E27FC236}">
                <a16:creationId xmlns:a16="http://schemas.microsoft.com/office/drawing/2014/main" id="{9B81D7D1-709F-F258-0633-7C1643C153D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4234" y="2637763"/>
            <a:ext cx="4192899" cy="3658978"/>
          </a:xfrm>
        </p:spPr>
        <p:txBody>
          <a:bodyPr vert="horz" lIns="91440" tIns="45720" rIns="91440" bIns="45720" rtlCol="0" anchor="t">
            <a:normAutofit fontScale="77500" lnSpcReduction="20000"/>
          </a:bodyPr>
          <a:lstStyle/>
          <a:p>
            <a:pPr marL="0" indent="0">
              <a:lnSpc>
                <a:spcPct val="90000"/>
              </a:lnSpc>
              <a:spcBef>
                <a:spcPts val="2500"/>
              </a:spcBef>
              <a:buFont typeface="Arial" panose="020B0604020202020204" pitchFamily="34" charset="0"/>
              <a:buNone/>
            </a:pPr>
            <a:r>
              <a:rPr lang="en-US" b="1"/>
              <a:t>Functional Requirements</a:t>
            </a:r>
          </a:p>
          <a:p>
            <a:pPr marL="285750" lvl="1" indent="-285750">
              <a:lnSpc>
                <a:spcPct val="70000"/>
              </a:lnSpc>
            </a:pPr>
            <a:r>
              <a:rPr lang="en-US"/>
              <a:t>User registration and login  </a:t>
            </a:r>
          </a:p>
          <a:p>
            <a:pPr marL="285750" lvl="1" indent="-285750">
              <a:lnSpc>
                <a:spcPct val="70000"/>
              </a:lnSpc>
            </a:pPr>
            <a:r>
              <a:rPr lang="en-US"/>
              <a:t>Unique user ID enforcement  </a:t>
            </a:r>
          </a:p>
          <a:p>
            <a:pPr marL="285750" lvl="1" indent="-285750">
              <a:lnSpc>
                <a:spcPct val="70000"/>
              </a:lnSpc>
            </a:pPr>
            <a:r>
              <a:rPr lang="en-US"/>
              <a:t>Profile management </a:t>
            </a:r>
          </a:p>
          <a:p>
            <a:pPr marL="285750" lvl="1" indent="-285750">
              <a:lnSpc>
                <a:spcPct val="70000"/>
              </a:lnSpc>
            </a:pPr>
            <a:r>
              <a:rPr lang="en-US"/>
              <a:t>Semester-based course listing</a:t>
            </a:r>
          </a:p>
          <a:p>
            <a:pPr marL="285750" lvl="1" indent="-285750">
              <a:lnSpc>
                <a:spcPct val="70000"/>
              </a:lnSpc>
            </a:pPr>
            <a:r>
              <a:rPr lang="en-US"/>
              <a:t>Enrollment with capacity limits</a:t>
            </a:r>
          </a:p>
          <a:p>
            <a:pPr marL="285750" lvl="1" indent="-285750">
              <a:lnSpc>
                <a:spcPct val="70000"/>
              </a:lnSpc>
            </a:pPr>
            <a:r>
              <a:rPr lang="en-US"/>
              <a:t>Waitlist management </a:t>
            </a:r>
          </a:p>
          <a:p>
            <a:pPr marL="285750" lvl="1" indent="-285750">
              <a:lnSpc>
                <a:spcPct val="70000"/>
              </a:lnSpc>
            </a:pPr>
            <a:r>
              <a:rPr lang="en-US"/>
              <a:t>Enrollment cancellation </a:t>
            </a:r>
          </a:p>
          <a:p>
            <a:pPr marL="285750" lvl="1" indent="-285750"/>
            <a:r>
              <a:rPr lang="en-US"/>
              <a:t>Waitlist promotion </a:t>
            </a:r>
          </a:p>
          <a:p>
            <a:pPr marL="0" indent="0">
              <a:lnSpc>
                <a:spcPct val="90000"/>
              </a:lnSpc>
              <a:spcBef>
                <a:spcPts val="2500"/>
              </a:spcBef>
              <a:buFont typeface="Arial" panose="020B0604020202020204" pitchFamily="34" charset="0"/>
              <a:buNone/>
            </a:pPr>
            <a:r>
              <a:rPr lang="en-US" b="1"/>
              <a:t>Non-Functional Requirements</a:t>
            </a:r>
          </a:p>
          <a:p>
            <a:pPr marL="0" lvl="1" indent="0">
              <a:lnSpc>
                <a:spcPct val="90000"/>
              </a:lnSpc>
              <a:buFont typeface="Arial" panose="020B0604020202020204" pitchFamily="34" charset="0"/>
              <a:buNone/>
            </a:pPr>
            <a:r>
              <a:t>Focuses on system performance, security with encryption, HTTPS, and compliance with privacy regulations.</a:t>
            </a:r>
            <a:endParaRPr lang="en-US"/>
          </a:p>
          <a:p>
            <a:pPr marL="0" indent="0">
              <a:lnSpc>
                <a:spcPct val="90000"/>
              </a:lnSpc>
              <a:spcBef>
                <a:spcPts val="2500"/>
              </a:spcBef>
              <a:buFont typeface="Arial" panose="020B0604020202020204" pitchFamily="34" charset="0"/>
              <a:buNone/>
            </a:pPr>
            <a:r>
              <a:rPr lang="en-US" b="1"/>
              <a:t>Assumptions and Dependencies</a:t>
            </a:r>
          </a:p>
          <a:p>
            <a:pPr marL="0" lvl="1" indent="0">
              <a:lnSpc>
                <a:spcPct val="90000"/>
              </a:lnSpc>
              <a:buFont typeface="Arial" panose="020B0604020202020204" pitchFamily="34" charset="0"/>
              <a:buNone/>
            </a:pPr>
            <a:r>
              <a:t>Assumes stable internet and accurate data; depends on database integration and email notification services.</a:t>
            </a:r>
            <a:endParaRPr lang="en-US"/>
          </a:p>
        </p:txBody>
      </p:sp>
    </p:spTree>
    <p:extLst>
      <p:ext uri="{BB962C8B-B14F-4D97-AF65-F5344CB8AC3E}">
        <p14:creationId xmlns:p14="http://schemas.microsoft.com/office/powerpoint/2010/main" val="1113815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B59DB4-E700-4939-B474-17E177D5E3FD}"/>
              </a:ext>
            </a:extLst>
          </p:cNvPr>
          <p:cNvSpPr>
            <a:spLocks noGrp="1"/>
          </p:cNvSpPr>
          <p:nvPr>
            <p:ph type="title"/>
          </p:nvPr>
        </p:nvSpPr>
        <p:spPr>
          <a:xfrm>
            <a:off x="1751012" y="865974"/>
            <a:ext cx="8676222" cy="3643822"/>
          </a:xfrm>
        </p:spPr>
        <p:txBody>
          <a:bodyPr vert="horz" lIns="91440" tIns="45720" rIns="91440" bIns="45720" rtlCol="0" anchor="ctr">
            <a:normAutofit/>
          </a:bodyPr>
          <a:lstStyle/>
          <a:p>
            <a:pPr algn="ctr"/>
            <a:r>
              <a:rPr lang="en-US" sz="6600">
                <a:effectLst>
                  <a:glow rad="38100">
                    <a:schemeClr val="bg1">
                      <a:lumMod val="65000"/>
                      <a:lumOff val="35000"/>
                      <a:alpha val="50000"/>
                    </a:schemeClr>
                  </a:glow>
                  <a:outerShdw blurRad="28575" dist="31750" dir="13200000" algn="tl" rotWithShape="0">
                    <a:srgbClr val="000000">
                      <a:alpha val="25000"/>
                    </a:srgbClr>
                  </a:outerShdw>
                </a:effectLst>
              </a:rPr>
              <a:t>System Design and UML Model</a:t>
            </a:r>
          </a:p>
        </p:txBody>
      </p:sp>
    </p:spTree>
    <p:extLst>
      <p:ext uri="{BB962C8B-B14F-4D97-AF65-F5344CB8AC3E}">
        <p14:creationId xmlns:p14="http://schemas.microsoft.com/office/powerpoint/2010/main" val="1228245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07A4-8143-7DFC-C65E-0296D6471864}"/>
              </a:ext>
            </a:extLst>
          </p:cNvPr>
          <p:cNvSpPr>
            <a:spLocks noGrp="1"/>
          </p:cNvSpPr>
          <p:nvPr>
            <p:ph type="title"/>
          </p:nvPr>
        </p:nvSpPr>
        <p:spPr/>
        <p:txBody>
          <a:bodyPr anchor="ctr">
            <a:normAutofit/>
          </a:bodyPr>
          <a:lstStyle/>
          <a:p>
            <a:r>
              <a:rPr lang="en-US"/>
              <a:t>UML Design Model Overview</a:t>
            </a:r>
          </a:p>
        </p:txBody>
      </p:sp>
      <p:sp>
        <p:nvSpPr>
          <p:cNvPr id="4" name="Content Placeholder 3">
            <a:extLst>
              <a:ext uri="{FF2B5EF4-FFF2-40B4-BE49-F238E27FC236}">
                <a16:creationId xmlns:a16="http://schemas.microsoft.com/office/drawing/2014/main" id="{16AF4D3A-D0CF-E30F-8BB9-A410C197B328}"/>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Font typeface="Arial" panose="020B0604020202020204" pitchFamily="34" charset="0"/>
              <a:buNone/>
            </a:pPr>
            <a:r>
              <a:rPr lang="en-US" sz="1400" b="1"/>
              <a:t>Use Case Diagrams</a:t>
            </a:r>
          </a:p>
          <a:p>
            <a:pPr marL="0" lvl="1" indent="0">
              <a:buFont typeface="Arial" panose="020B0604020202020204" pitchFamily="34" charset="0"/>
              <a:buNone/>
            </a:pPr>
            <a:r>
              <a:rPr lang="en-US" sz="1400"/>
              <a:t>Use case diagrams depict actors like students and administrators interacting with system functionalities such as login and enrollment.</a:t>
            </a:r>
          </a:p>
          <a:p>
            <a:pPr marL="0" indent="0">
              <a:spcBef>
                <a:spcPts val="2500"/>
              </a:spcBef>
              <a:buFont typeface="Arial" panose="020B0604020202020204" pitchFamily="34" charset="0"/>
              <a:buNone/>
            </a:pPr>
            <a:r>
              <a:rPr lang="en-US" sz="1400" b="1"/>
              <a:t>Class Diagrams</a:t>
            </a:r>
          </a:p>
          <a:p>
            <a:pPr marL="0" lvl="1" indent="0">
              <a:buFont typeface="Arial" panose="020B0604020202020204" pitchFamily="34" charset="0"/>
              <a:buNone/>
            </a:pPr>
            <a:r>
              <a:rPr lang="en-US" sz="1400"/>
              <a:t>Class diagrams show relationships between entities like User, Course, Enrollment, and Waitlist to ensure modularity.</a:t>
            </a:r>
          </a:p>
          <a:p>
            <a:pPr marL="0" indent="0">
              <a:spcBef>
                <a:spcPts val="2500"/>
              </a:spcBef>
              <a:buFont typeface="Arial" panose="020B0604020202020204" pitchFamily="34" charset="0"/>
              <a:buNone/>
            </a:pPr>
            <a:r>
              <a:rPr lang="en-US" sz="1400" b="1"/>
              <a:t>Blueprint for Development</a:t>
            </a:r>
          </a:p>
          <a:p>
            <a:pPr marL="0" lvl="1" indent="0">
              <a:buFont typeface="Arial" panose="020B0604020202020204" pitchFamily="34" charset="0"/>
              <a:buNone/>
            </a:pPr>
            <a:r>
              <a:rPr lang="en-US" sz="1400"/>
              <a:t>The UML model guides implementation and facilitates clear communication among developers and stakeholders.</a:t>
            </a:r>
          </a:p>
        </p:txBody>
      </p:sp>
      <p:pic>
        <p:nvPicPr>
          <p:cNvPr id="10" name="Picture 9" descr="A diagram of a class diagram&#10;&#10;AI-generated content may be incorrect.">
            <a:extLst>
              <a:ext uri="{FF2B5EF4-FFF2-40B4-BE49-F238E27FC236}">
                <a16:creationId xmlns:a16="http://schemas.microsoft.com/office/drawing/2014/main" id="{FA24C8C5-69D7-55C8-1B9D-2208980FC9B1}"/>
              </a:ext>
            </a:extLst>
          </p:cNvPr>
          <p:cNvPicPr>
            <a:picLocks noChangeAspect="1"/>
          </p:cNvPicPr>
          <p:nvPr/>
        </p:nvPicPr>
        <p:blipFill>
          <a:blip r:embed="rId3"/>
          <a:stretch>
            <a:fillRect/>
          </a:stretch>
        </p:blipFill>
        <p:spPr>
          <a:xfrm>
            <a:off x="6172200" y="2090893"/>
            <a:ext cx="5562600" cy="3652714"/>
          </a:xfrm>
          <a:prstGeom prst="rect">
            <a:avLst/>
          </a:prstGeom>
          <a:noFill/>
        </p:spPr>
      </p:pic>
    </p:spTree>
    <p:extLst>
      <p:ext uri="{BB962C8B-B14F-4D97-AF65-F5344CB8AC3E}">
        <p14:creationId xmlns:p14="http://schemas.microsoft.com/office/powerpoint/2010/main" val="4158213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54AF8BB-825D-3509-03B9-6AA1441D6216}"/>
              </a:ext>
            </a:extLst>
          </p:cNvPr>
          <p:cNvSpPr>
            <a:spLocks noGrp="1"/>
          </p:cNvSpPr>
          <p:nvPr>
            <p:ph type="title"/>
          </p:nvPr>
        </p:nvSpPr>
        <p:spPr>
          <a:xfrm>
            <a:off x="760411" y="276726"/>
            <a:ext cx="3549121" cy="1371600"/>
          </a:xfrm>
        </p:spPr>
        <p:txBody>
          <a:bodyPr anchor="ctr">
            <a:normAutofit/>
          </a:bodyPr>
          <a:lstStyle/>
          <a:p>
            <a:r>
              <a:rPr lang="en-US"/>
              <a:t>UML Design Overview Continued..</a:t>
            </a:r>
            <a:br>
              <a:rPr lang="en-US"/>
            </a:br>
            <a:endParaRPr lang="en-US"/>
          </a:p>
        </p:txBody>
      </p:sp>
      <p:pic>
        <p:nvPicPr>
          <p:cNvPr id="5" name="Content Placeholder 4" descr="A diagram of a diagram&#10;&#10;AI-generated content may be incorrect.">
            <a:extLst>
              <a:ext uri="{FF2B5EF4-FFF2-40B4-BE49-F238E27FC236}">
                <a16:creationId xmlns:a16="http://schemas.microsoft.com/office/drawing/2014/main" id="{A611B607-36E7-766D-6C1A-E9CD7201F936}"/>
              </a:ext>
            </a:extLst>
          </p:cNvPr>
          <p:cNvPicPr>
            <a:picLocks noGrp="1" noChangeAspect="1"/>
          </p:cNvPicPr>
          <p:nvPr>
            <p:ph idx="1"/>
          </p:nvPr>
        </p:nvPicPr>
        <p:blipFill>
          <a:blip r:embed="rId2"/>
          <a:stretch>
            <a:fillRect/>
          </a:stretch>
        </p:blipFill>
        <p:spPr>
          <a:xfrm>
            <a:off x="5103813" y="2028190"/>
            <a:ext cx="5943600" cy="2344419"/>
          </a:xfrm>
          <a:prstGeom prst="rect">
            <a:avLst/>
          </a:prstGeom>
          <a:noFill/>
        </p:spPr>
      </p:pic>
      <p:sp>
        <p:nvSpPr>
          <p:cNvPr id="2" name="Text Placeholder 1">
            <a:extLst>
              <a:ext uri="{FF2B5EF4-FFF2-40B4-BE49-F238E27FC236}">
                <a16:creationId xmlns:a16="http://schemas.microsoft.com/office/drawing/2014/main" id="{BD1C8C8E-DC62-52F4-2D01-335194E85E1A}"/>
              </a:ext>
            </a:extLst>
          </p:cNvPr>
          <p:cNvSpPr>
            <a:spLocks noGrp="1"/>
          </p:cNvSpPr>
          <p:nvPr>
            <p:ph type="body" sz="half" idx="2"/>
          </p:nvPr>
        </p:nvSpPr>
        <p:spPr>
          <a:xfrm>
            <a:off x="198938" y="1798722"/>
            <a:ext cx="4401357" cy="4445667"/>
          </a:xfrm>
        </p:spPr>
        <p:txBody>
          <a:bodyPr/>
          <a:lstStyle/>
          <a:p>
            <a:r>
              <a:rPr lang="en-US" sz="1100"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Segoe UI"/>
                <a:cs typeface="Segoe UI"/>
              </a:rPr>
              <a:t>Sequence Diagram</a:t>
            </a:r>
            <a:br>
              <a:rPr lang="en-US" sz="1100"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Segoe UI"/>
                <a:cs typeface="Segoe UI"/>
              </a:rPr>
            </a:br>
            <a:r>
              <a:rPr lang="en-US" sz="1100"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Segoe UI"/>
                <a:cs typeface="Segoe UI"/>
              </a:rPr>
              <a:t> The sequence diagram illustrates the interaction between system components and users over time. It shows how a student initiates actions such as registration, login, and course enrollment, and how the system responds by validating credentials, updating the database, and sending notifications. This diagram emphasizes the chronological order of events and the flow of messages between objects.</a:t>
            </a:r>
            <a:endParaRPr lang="en-US"/>
          </a:p>
          <a:p>
            <a:r>
              <a:rPr lang="en-US" sz="1100"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Segoe UI"/>
                <a:cs typeface="Segoe UI"/>
              </a:rPr>
              <a:t>Activity Diagram</a:t>
            </a:r>
            <a:br>
              <a:rPr lang="en-US" sz="1100"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Segoe UI"/>
                <a:cs typeface="Segoe UI"/>
              </a:rPr>
            </a:br>
            <a:r>
              <a:rPr lang="en-US" sz="1100"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Segoe UI"/>
                <a:cs typeface="Segoe UI"/>
              </a:rPr>
              <a:t> The activity diagram represents the workflow of the registration and enrollment process. It highlights decision points, such as whether a course has available seats or if the user needs to join a waitlist. This diagram provides a clear view of the system’s logic, including parallel processes like sending email confirmations while updating enrollment records.</a:t>
            </a:r>
            <a:endParaRPr lang="en-US"/>
          </a:p>
          <a:p>
            <a:r>
              <a:rPr lang="en-US" sz="1100"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Segoe UI"/>
                <a:cs typeface="Segoe UI"/>
              </a:rPr>
              <a:t>State Diagram</a:t>
            </a:r>
            <a:br>
              <a:rPr lang="en-US" sz="1100"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Segoe UI"/>
                <a:cs typeface="Segoe UI"/>
              </a:rPr>
            </a:br>
            <a:r>
              <a:rPr lang="en-US" sz="1100"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latin typeface="Segoe UI"/>
                <a:cs typeface="Segoe UI"/>
              </a:rPr>
              <a:t> The state diagram focuses on the different states of a student’s enrollment status. For example, a student can transition from “Not Enrolled” to “Enrolled” or “Waitlisted” based on course capacity. It also shows how external triggers, such as an administrator increasing course capacity, can change a student’s state from “Waitlisted” to “Enrolled.” This diagram is essential for understanding how the system manages dynamic changes in enrollment.</a:t>
            </a:r>
            <a:endParaRPr lang="en-US"/>
          </a:p>
          <a:p>
            <a:endParaRPr lang="en-US">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412534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1DB50-C3FB-CC49-6AC8-74D0133F5B57}"/>
              </a:ext>
            </a:extLst>
          </p:cNvPr>
          <p:cNvSpPr>
            <a:spLocks noGrp="1"/>
          </p:cNvSpPr>
          <p:nvPr>
            <p:ph type="title" idx="4294967295"/>
          </p:nvPr>
        </p:nvSpPr>
        <p:spPr>
          <a:xfrm>
            <a:off x="0" y="612775"/>
            <a:ext cx="10963275" cy="549275"/>
          </a:xfrm>
        </p:spPr>
        <p:txBody>
          <a:bodyPr anchor="ctr">
            <a:normAutofit fontScale="90000"/>
          </a:bodyPr>
          <a:lstStyle/>
          <a:p>
            <a:pPr algn="ctr"/>
            <a:r>
              <a:rPr lang="en-US" sz="3300">
                <a:gradFill flip="none">
                  <a:gsLst>
                    <a:gs pos="0">
                      <a:srgbClr val="FFFFFF"/>
                    </a:gs>
                    <a:gs pos="100000">
                      <a:srgbClr val="FFFFFF"/>
                    </a:gs>
                  </a:gsLst>
                  <a:lin ang="5580000" scaled="0"/>
                  <a:tileRect/>
                </a:gradFill>
              </a:rPr>
              <a:t> User Interface Design</a:t>
            </a:r>
            <a:endParaRPr lang="en-US">
              <a:gradFill flip="none">
                <a:gsLst>
                  <a:gs pos="0">
                    <a:srgbClr val="FFFFFF"/>
                  </a:gs>
                  <a:gs pos="100000">
                    <a:srgbClr val="FFFFFF"/>
                  </a:gs>
                </a:gsLst>
                <a:lin ang="5580000" scaled="0"/>
                <a:tileRect/>
              </a:gradFill>
            </a:endParaRPr>
          </a:p>
        </p:txBody>
      </p:sp>
      <p:pic>
        <p:nvPicPr>
          <p:cNvPr id="4" name="Picture 3" descr="Different Hand Drawn Graphs">
            <a:extLst>
              <a:ext uri="{FF2B5EF4-FFF2-40B4-BE49-F238E27FC236}">
                <a16:creationId xmlns:a16="http://schemas.microsoft.com/office/drawing/2014/main" id="{23C3F651-710F-0B30-F409-BBB6A318D4C9}"/>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0343" r="6246" b="14452"/>
          <a:stretch>
            <a:fillRect/>
          </a:stretch>
        </p:blipFill>
        <p:spPr>
          <a:xfrm>
            <a:off x="612648" y="1353863"/>
            <a:ext cx="10963656" cy="4946904"/>
          </a:xfrm>
          <a:prstGeom prst="rect">
            <a:avLst/>
          </a:prstGeom>
          <a:noFill/>
        </p:spPr>
      </p:pic>
    </p:spTree>
    <p:extLst>
      <p:ext uri="{BB962C8B-B14F-4D97-AF65-F5344CB8AC3E}">
        <p14:creationId xmlns:p14="http://schemas.microsoft.com/office/powerpoint/2010/main" val="2575268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A33CA-56D7-0F7D-0ACE-E86E644C3F92}"/>
              </a:ext>
            </a:extLst>
          </p:cNvPr>
          <p:cNvSpPr>
            <a:spLocks noGrp="1"/>
          </p:cNvSpPr>
          <p:nvPr>
            <p:ph type="title"/>
          </p:nvPr>
        </p:nvSpPr>
        <p:spPr>
          <a:xfrm>
            <a:off x="7204306" y="817137"/>
            <a:ext cx="4192166" cy="1150639"/>
          </a:xfrm>
        </p:spPr>
        <p:txBody>
          <a:bodyPr anchor="b">
            <a:normAutofit fontScale="90000"/>
          </a:bodyPr>
          <a:lstStyle/>
          <a:p>
            <a:r>
              <a:rPr lang="en-US">
                <a:gradFill flip="none">
                  <a:gsLst>
                    <a:gs pos="0">
                      <a:srgbClr val="FFFFFF"/>
                    </a:gs>
                    <a:gs pos="100000">
                      <a:srgbClr val="FFFFFF"/>
                    </a:gs>
                  </a:gsLst>
                  <a:lin ang="5580000" scaled="0"/>
                  <a:tileRect/>
                </a:gradFill>
              </a:rPr>
              <a:t>Login and Enrollment Pages</a:t>
            </a:r>
          </a:p>
        </p:txBody>
      </p:sp>
      <p:sp>
        <p:nvSpPr>
          <p:cNvPr id="4" name="Content Placeholder 3">
            <a:extLst>
              <a:ext uri="{FF2B5EF4-FFF2-40B4-BE49-F238E27FC236}">
                <a16:creationId xmlns:a16="http://schemas.microsoft.com/office/drawing/2014/main" id="{84E6C2F5-5CC6-29B5-CE8A-C1B206EC884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lnSpc>
                <a:spcPct val="90000"/>
              </a:lnSpc>
              <a:spcBef>
                <a:spcPts val="2500"/>
              </a:spcBef>
              <a:buFont typeface="Arial" panose="020B0604020202020204" pitchFamily="34" charset="0"/>
              <a:buNone/>
            </a:pPr>
            <a:r>
              <a:rPr lang="en-US" b="1">
                <a:gradFill flip="none">
                  <a:gsLst>
                    <a:gs pos="0">
                      <a:srgbClr val="FFFFFF"/>
                    </a:gs>
                    <a:gs pos="100000">
                      <a:srgbClr val="FFFFFF"/>
                    </a:gs>
                  </a:gsLst>
                  <a:lin ang="5580000" scaled="0"/>
                  <a:tileRect/>
                </a:gradFill>
              </a:rPr>
              <a:t>Secure Login Features</a:t>
            </a:r>
            <a:endParaRPr lang="en-US"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0" lvl="1" indent="0">
              <a:lnSpc>
                <a:spcPct val="90000"/>
              </a:lnSpc>
              <a:buFont typeface="Arial" panose="020B0604020202020204" pitchFamily="34" charset="0"/>
              <a:buNone/>
            </a:pPr>
            <a:r>
              <a:rPr>
                <a:gradFill flip="none">
                  <a:gsLst>
                    <a:gs pos="0">
                      <a:srgbClr val="FFFFFF"/>
                    </a:gs>
                    <a:gs pos="100000">
                      <a:srgbClr val="FFFFFF"/>
                    </a:gs>
                  </a:gsLst>
                  <a:lin ang="5580000" scaled="0"/>
                  <a:tileRect/>
                </a:gradFill>
              </a:rPr>
              <a:t>Login page uses encrypted credentials, multi-factor authentication, and error handling to secure user access.</a:t>
            </a:r>
            <a:endParaRPr lang="en-US">
              <a:gradFill flip="none">
                <a:gsLst>
                  <a:gs pos="0">
                    <a:srgbClr val="FFFFFF"/>
                  </a:gs>
                  <a:gs pos="100000">
                    <a:srgbClr val="FFFFFF"/>
                  </a:gs>
                </a:gsLst>
                <a:lin ang="5580000" scaled="0"/>
                <a:tileRect/>
              </a:gradFill>
            </a:endParaRPr>
          </a:p>
          <a:p>
            <a:pPr marL="0" indent="0">
              <a:lnSpc>
                <a:spcPct val="90000"/>
              </a:lnSpc>
              <a:spcBef>
                <a:spcPts val="2500"/>
              </a:spcBef>
              <a:buFont typeface="Arial" panose="020B0604020202020204" pitchFamily="34" charset="0"/>
              <a:buNone/>
            </a:pPr>
            <a:r>
              <a:rPr lang="en-US" b="1">
                <a:gradFill flip="none">
                  <a:gsLst>
                    <a:gs pos="0">
                      <a:srgbClr val="FFFFFF"/>
                    </a:gs>
                    <a:gs pos="100000">
                      <a:srgbClr val="FFFFFF"/>
                    </a:gs>
                  </a:gsLst>
                  <a:lin ang="5580000" scaled="0"/>
                  <a:tileRect/>
                </a:gradFill>
              </a:rPr>
              <a:t>Enrollment Page Functionality</a:t>
            </a:r>
            <a:endParaRPr lang="en-US" b="1">
              <a:gradFill flip="none">
                <a:gsLst>
                  <a:gs pos="0">
                    <a:srgbClr val="FFFFFF"/>
                  </a:gs>
                  <a:gs pos="100000">
                    <a:srgbClr val="FFFFFF"/>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0" lvl="1" indent="0">
              <a:lnSpc>
                <a:spcPct val="90000"/>
              </a:lnSpc>
              <a:buFont typeface="Arial" panose="020B0604020202020204" pitchFamily="34" charset="0"/>
              <a:buNone/>
            </a:pPr>
            <a:r>
              <a:rPr>
                <a:gradFill flip="none">
                  <a:gsLst>
                    <a:gs pos="0">
                      <a:srgbClr val="FFFFFF"/>
                    </a:gs>
                    <a:gs pos="100000">
                      <a:srgbClr val="FFFFFF"/>
                    </a:gs>
                  </a:gsLst>
                  <a:lin ang="5580000" scaled="0"/>
                  <a:tileRect/>
                </a:gradFill>
              </a:rPr>
              <a:t>Displays semester course listings, enforces capacity, offers waitlists, and provides real-time notifications for enrollment.</a:t>
            </a:r>
            <a:endParaRPr lang="en-US">
              <a:gradFill flip="none">
                <a:gsLst>
                  <a:gs pos="0">
                    <a:srgbClr val="FFFFFF"/>
                  </a:gs>
                  <a:gs pos="100000">
                    <a:srgbClr val="FFFFFF"/>
                  </a:gs>
                </a:gsLst>
                <a:lin ang="5580000" scaled="0"/>
                <a:tileRect/>
              </a:gradFill>
            </a:endParaRPr>
          </a:p>
        </p:txBody>
      </p:sp>
      <p:pic>
        <p:nvPicPr>
          <p:cNvPr id="7" name="Picture 6" descr="A screenshot of a login screen&#10;&#10;AI-generated content may be incorrect.">
            <a:extLst>
              <a:ext uri="{FF2B5EF4-FFF2-40B4-BE49-F238E27FC236}">
                <a16:creationId xmlns:a16="http://schemas.microsoft.com/office/drawing/2014/main" id="{1E8A55B4-8444-C8B6-A476-AEF33BE30E10}"/>
              </a:ext>
            </a:extLst>
          </p:cNvPr>
          <p:cNvPicPr>
            <a:picLocks noChangeAspect="1"/>
          </p:cNvPicPr>
          <p:nvPr/>
        </p:nvPicPr>
        <p:blipFill>
          <a:blip r:embed="rId3"/>
          <a:stretch>
            <a:fillRect/>
          </a:stretch>
        </p:blipFill>
        <p:spPr>
          <a:xfrm>
            <a:off x="349904" y="345420"/>
            <a:ext cx="6315075" cy="3231218"/>
          </a:xfrm>
          <a:prstGeom prst="rect">
            <a:avLst/>
          </a:prstGeom>
        </p:spPr>
      </p:pic>
      <p:pic>
        <p:nvPicPr>
          <p:cNvPr id="8" name="Picture 7" descr="A screenshot of a computer program&#10;&#10;AI-generated content may be incorrect.">
            <a:extLst>
              <a:ext uri="{FF2B5EF4-FFF2-40B4-BE49-F238E27FC236}">
                <a16:creationId xmlns:a16="http://schemas.microsoft.com/office/drawing/2014/main" id="{BD97F2B1-6E89-4BF4-5A3C-7B372CE1BECD}"/>
              </a:ext>
            </a:extLst>
          </p:cNvPr>
          <p:cNvPicPr>
            <a:picLocks noChangeAspect="1"/>
          </p:cNvPicPr>
          <p:nvPr/>
        </p:nvPicPr>
        <p:blipFill>
          <a:blip r:embed="rId4"/>
          <a:stretch>
            <a:fillRect/>
          </a:stretch>
        </p:blipFill>
        <p:spPr>
          <a:xfrm>
            <a:off x="348783" y="3568514"/>
            <a:ext cx="6317317" cy="2847414"/>
          </a:xfrm>
          <a:prstGeom prst="rect">
            <a:avLst/>
          </a:prstGeom>
        </p:spPr>
      </p:pic>
    </p:spTree>
    <p:extLst>
      <p:ext uri="{BB962C8B-B14F-4D97-AF65-F5344CB8AC3E}">
        <p14:creationId xmlns:p14="http://schemas.microsoft.com/office/powerpoint/2010/main" val="3990813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D8473-1C8E-E5D5-A2A9-A973BEAD315B}"/>
              </a:ext>
            </a:extLst>
          </p:cNvPr>
          <p:cNvSpPr>
            <a:spLocks noGrp="1"/>
          </p:cNvSpPr>
          <p:nvPr>
            <p:ph type="title"/>
          </p:nvPr>
        </p:nvSpPr>
        <p:spPr>
          <a:xfrm>
            <a:off x="1306664" y="250634"/>
            <a:ext cx="4608724" cy="894203"/>
          </a:xfrm>
        </p:spPr>
        <p:txBody>
          <a:bodyPr anchor="b">
            <a:normAutofit fontScale="90000"/>
          </a:bodyPr>
          <a:lstStyle/>
          <a:p>
            <a:r>
              <a:rPr lang="en-US"/>
              <a:t>Landing Page Continued....</a:t>
            </a:r>
          </a:p>
        </p:txBody>
      </p:sp>
      <p:pic>
        <p:nvPicPr>
          <p:cNvPr id="5" name="Picture Placeholder 4" descr="A screenshot of a computer&#10;&#10;AI-generated content may be incorrect.">
            <a:extLst>
              <a:ext uri="{FF2B5EF4-FFF2-40B4-BE49-F238E27FC236}">
                <a16:creationId xmlns:a16="http://schemas.microsoft.com/office/drawing/2014/main" id="{3103377B-D9DF-7501-6E8B-F85FBBBF69A2}"/>
              </a:ext>
            </a:extLst>
          </p:cNvPr>
          <p:cNvPicPr>
            <a:picLocks noGrp="1" noChangeAspect="1"/>
          </p:cNvPicPr>
          <p:nvPr>
            <p:ph type="pic" idx="1"/>
          </p:nvPr>
        </p:nvPicPr>
        <p:blipFill>
          <a:blip r:embed="rId2"/>
          <a:srcRect l="28127" r="28127"/>
          <a:stretch/>
        </p:blipFill>
        <p:spPr>
          <a:xfrm>
            <a:off x="7433733" y="73"/>
            <a:ext cx="4350743" cy="6756830"/>
          </a:xfrm>
          <a:prstGeom prst="rect">
            <a:avLst/>
          </a:prstGeom>
          <a:noFill/>
          <a:ln w="19050">
            <a:noFill/>
            <a:miter lim="800000"/>
          </a:ln>
        </p:spPr>
      </p:pic>
      <p:sp>
        <p:nvSpPr>
          <p:cNvPr id="4" name="Content Placeholder 3">
            <a:extLst>
              <a:ext uri="{FF2B5EF4-FFF2-40B4-BE49-F238E27FC236}">
                <a16:creationId xmlns:a16="http://schemas.microsoft.com/office/drawing/2014/main" id="{9450282F-C19D-2C88-98C2-F51241328205}"/>
              </a:ext>
            </a:extLst>
          </p:cNvPr>
          <p:cNvSpPr>
            <a:spLocks noGrp="1"/>
          </p:cNvSpPr>
          <p:nvPr>
            <p:ph type="body" sz="half" idx="2"/>
          </p:nvPr>
        </p:nvSpPr>
        <p:spPr/>
        <p:txBody>
          <a:bodyPr vert="horz" lIns="91440" tIns="45720" rIns="91440" bIns="45720" rtlCol="0">
            <a:normAutofit/>
          </a:bodyPr>
          <a:lstStyle/>
          <a:p>
            <a:pPr marL="0" indent="0">
              <a:buNone/>
            </a:pPr>
            <a:r>
              <a:rPr lang="en-US"/>
              <a:t>Purpose: Serves as the primary entry point for users, providing quick access to core features.</a:t>
            </a:r>
          </a:p>
          <a:p>
            <a:pPr marL="0" indent="0">
              <a:buNone/>
            </a:pPr>
            <a:r>
              <a:rPr lang="en-US"/>
              <a:t>Key Features: </a:t>
            </a:r>
          </a:p>
          <a:p>
            <a:r>
              <a:rPr lang="en-US"/>
              <a:t>Personalized Dashboard: Displays upcoming courses, notifications, and status updates.</a:t>
            </a:r>
          </a:p>
          <a:p>
            <a:r>
              <a:rPr lang="en-US"/>
              <a:t>Responsive Design: Optimized for desktop and mobile devices.</a:t>
            </a:r>
          </a:p>
          <a:p>
            <a:r>
              <a:rPr lang="en-US"/>
              <a:t>Accessibility: WCAG-compliant for inclusive user experience.</a:t>
            </a:r>
          </a:p>
          <a:p>
            <a:r>
              <a:rPr lang="en-US"/>
              <a:t>Goal: Deliver an intuitive, welcoming interface that enhances usability and engagement.</a:t>
            </a:r>
          </a:p>
          <a:p>
            <a:endParaRPr lang="en-US"/>
          </a:p>
          <a:p>
            <a:endParaRPr lang="en-US"/>
          </a:p>
          <a:p>
            <a:endParaRPr lang="en-US"/>
          </a:p>
        </p:txBody>
      </p:sp>
    </p:spTree>
    <p:extLst>
      <p:ext uri="{BB962C8B-B14F-4D97-AF65-F5344CB8AC3E}">
        <p14:creationId xmlns:p14="http://schemas.microsoft.com/office/powerpoint/2010/main" val="1410845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12</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Mesh</vt:lpstr>
      <vt:lpstr>CST 499 Final Project Presentation   by Efren Morales Jr  University of Arizona Global Campus  CST499 Computer Software Capstone.  Instructor: Charmelia Butler  Due Date: 12/8/2025</vt:lpstr>
      <vt:lpstr>Project Overview and SRS Summary intro:</vt:lpstr>
      <vt:lpstr>Key Aspects of the SRS Document</vt:lpstr>
      <vt:lpstr>System Design and UML Model</vt:lpstr>
      <vt:lpstr>UML Design Model Overview</vt:lpstr>
      <vt:lpstr>UML Design Overview Continued.. </vt:lpstr>
      <vt:lpstr> User Interface Design</vt:lpstr>
      <vt:lpstr>Login and Enrollment Pages</vt:lpstr>
      <vt:lpstr>Landing Page Continued....</vt:lpstr>
      <vt:lpstr>Database and Backend Development</vt:lpstr>
      <vt:lpstr>MySQL Database and Class Registration</vt:lpstr>
      <vt:lpstr>Challenges, Resolutions, and Conclusion</vt:lpstr>
      <vt:lpstr>Challenges and Resolutions</vt:lpstr>
      <vt:lpstr>Conclusion and Future Enhancements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2025-12-09T01:32:42Z</dcterms:created>
  <dcterms:modified xsi:type="dcterms:W3CDTF">2025-12-09T03:17:00Z</dcterms:modified>
</cp:coreProperties>
</file>